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eace Sans" charset="1" panose="02000505040000020004"/>
      <p:regular r:id="rId19"/>
    </p:embeddedFont>
    <p:embeddedFont>
      <p:font typeface="Marykate" charset="1" panose="00000000000000000000"/>
      <p:regular r:id="rId20"/>
    </p:embeddedFont>
    <p:embeddedFont>
      <p:font typeface="Sacramento" charset="1" panose="0200050700000002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notesSlides/notesSlide2.xml" Type="http://schemas.openxmlformats.org/officeDocument/2006/relationships/notesSlide"/><Relationship Id="rId26" Target="notesSlides/notesSlide3.xml" Type="http://schemas.openxmlformats.org/officeDocument/2006/relationships/notesSlide"/><Relationship Id="rId27" Target="notesSlides/notesSlide4.xml" Type="http://schemas.openxmlformats.org/officeDocument/2006/relationships/notesSlide"/><Relationship Id="rId28" Target="notesSlides/notesSlide5.xml" Type="http://schemas.openxmlformats.org/officeDocument/2006/relationships/notesSlide"/><Relationship Id="rId29" Target="notesSlides/notesSlide6.xml" Type="http://schemas.openxmlformats.org/officeDocument/2006/relationships/notesSlide"/><Relationship Id="rId3" Target="viewProps.xml" Type="http://schemas.openxmlformats.org/officeDocument/2006/relationships/viewProps"/><Relationship Id="rId30" Target="notesSlides/notesSlide7.xml" Type="http://schemas.openxmlformats.org/officeDocument/2006/relationships/notesSlide"/><Relationship Id="rId31" Target="notesSlides/notesSlide8.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today’s digital landscape, businesses receive thousands of reviews across various platforms. Analyzing this data manually is inefficient. By applying Advanced sentiment analysis and cloud computing, companies can quickly process large-scale feedback and identify specific areas needing attention.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slide, we introduce the fundamental sentiment analysis approach used in our project. We analyzed Yelp reviews to determine the overall sentiment of customer feedback. Here, we have a sample review: ‘The pizza was delicious but overpriced. The waiter was rude, but the ambiance was nice.’”</a:t>
            </a:r>
          </a:p>
          <a:p>
            <a:r>
              <a:rPr lang="en-US"/>
              <a:t/>
            </a:r>
          </a:p>
          <a:p>
            <a:r>
              <a:rPr lang="en-US"/>
              <a:t>“Using BERT-based sentiment analysis, the overall sentiment was classified as ‘Positive.’ However, this traditional approach has limitations. It provides a single sentiment score for the entire review but does not differentiate between various aspects like food, service, and price. This is a challenge because a review may contain both positive and negative sentiments for different elements of the customer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move beyond overall sentiment analysis and introduce Aspect-Based Sentiment Analysis (ABSA). Instead of providing a single sentiment score, this approach breaks the review into different aspects and analyzes sentiment for each one separately.”</a:t>
            </a:r>
          </a:p>
          <a:p>
            <a:r>
              <a:rPr lang="en-US"/>
              <a:t/>
            </a:r>
          </a:p>
          <a:p>
            <a:r>
              <a:rPr lang="en-US"/>
              <a:t>“Looking at the same example review, we now analyze it across four key aspects:”</a:t>
            </a:r>
          </a:p>
          <a:p>
            <a:r>
              <a:rPr lang="en-US"/>
              <a:t>	•	Food: Positive</a:t>
            </a:r>
          </a:p>
          <a:p>
            <a:r>
              <a:rPr lang="en-US"/>
              <a:t>	•	Service: Negative</a:t>
            </a:r>
          </a:p>
          <a:p>
            <a:r>
              <a:rPr lang="en-US"/>
              <a:t>	•	Ambiance: Positive</a:t>
            </a:r>
          </a:p>
          <a:p>
            <a:r>
              <a:rPr lang="en-US"/>
              <a:t>	•	Price: Negative</a:t>
            </a:r>
          </a:p>
          <a:p>
            <a:r>
              <a:rPr lang="en-US"/>
              <a:t/>
            </a:r>
          </a:p>
          <a:p>
            <a:r>
              <a:rPr lang="en-US"/>
              <a:t>“This allows businesses to gain deeper insights into customer feedback. For instance, if a restaurant consistently receives negative sentiment in the ‘Service’ category but positive sentiment in ‘Food,’ they can focus on improving customer service without worrying about food quality.”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Real-Time Sentiment Monitoring</a:t>
            </a:r>
          </a:p>
          <a:p>
            <a:r>
              <a:rPr lang="en-US"/>
              <a:t>“With real-time sentiment tracking, businesses no longer have to wait for quarterly reports to understand customer concerns. They can immediately detect negative feedback spikes and take corrective action—whether it’s improving service quality, addressing product issues, or refining pricing strategies.”</a:t>
            </a:r>
          </a:p>
          <a:p>
            <a:r>
              <a:rPr lang="en-US"/>
              <a:t/>
            </a:r>
          </a:p>
          <a:p>
            <a:r>
              <a:rPr lang="en-US"/>
              <a:t>Targeted Business Improvements</a:t>
            </a:r>
          </a:p>
          <a:p>
            <a:r>
              <a:rPr lang="en-US"/>
              <a:t>“Instead of making generalized business changes, this model helps pinpoint exactly where improvements are needed. For example, if multiple customers highlight slow service but praise the food quality, the business can focus on staff training rather than unnecessary menu changes.”</a:t>
            </a:r>
          </a:p>
          <a:p>
            <a:r>
              <a:rPr lang="en-US"/>
              <a:t/>
            </a:r>
          </a:p>
          <a:p>
            <a:r>
              <a:rPr lang="en-US"/>
              <a:t>Enhanced Customer Experience</a:t>
            </a:r>
          </a:p>
          <a:p>
            <a:r>
              <a:rPr lang="en-US"/>
              <a:t>“At the core of sentiment analysis is customer experience enhancement. Understanding what frustrates or delights customers allows businesses to proactively address pain points. Whether it’s improving service interactions or refining product pricing, this model empowers companies to create customer-centric strategies.”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Processing Stage:</a:t>
            </a:r>
          </a:p>
          <a:p>
            <a:r>
              <a:rPr lang="en-US"/>
              <a:t>“First, we start by extracting relevant reviews from our dataset, filtering them based on specific businesses or keywords. Next, we clean the data by removing duplicates, stopwords, and unnecessary content to ensure better model accuracy. Finally, we perform aspect identification, breaking reviews into Food, Service, Ambiance, and Pricing categories to get deeper insights.”</a:t>
            </a:r>
          </a:p>
          <a:p>
            <a:r>
              <a:rPr lang="en-US"/>
              <a:t/>
            </a:r>
          </a:p>
          <a:p>
            <a:r>
              <a:rPr lang="en-US"/>
              <a:t>Insights Stage:</a:t>
            </a:r>
          </a:p>
          <a:p>
            <a:r>
              <a:rPr lang="en-US"/>
              <a:t>“Once the data is processed, we apply Transformer-based sentiment analysis (BERT &amp; RoBERTa) to classify sentiment for each aspect separately. Finally, we visualize insights using interactive dashboards, allowing businesses to track sentiment trends and make data-driven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provides an overview of the dataset we used for sentiment analysis— the Yelp Academic Dataset. This dataset contains millions of customer reviews across various business categories, making it ideal for training and evaluating our sentiment analysis models."</a:t>
            </a:r>
          </a:p>
          <a:p>
            <a:r>
              <a:rPr lang="en-US"/>
              <a:t/>
            </a:r>
          </a:p>
          <a:p>
            <a:r>
              <a:rPr lang="en-US"/>
              <a:t>“This dataset contains over 5 million customer reviews, providing a rich and diverse dataset for training our sentiment analysis models. With such a vast dataset, we can generate accurate and meaningful insights that businesses can use to enhance their operations and customer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Volume </a:t>
            </a:r>
          </a:p>
          <a:p>
            <a:r>
              <a:rPr lang="en-US"/>
              <a:t/>
            </a:r>
          </a:p>
          <a:p>
            <a:r>
              <a:rPr lang="en-US"/>
              <a:t>“Volume refers to the sheer amount of data available. In our case, we process over 5 million customer reviews from the Yelp dataset. The larger the dataset, the better the insights, as we get a comprehensive view of customer sentiment trends.”</a:t>
            </a:r>
          </a:p>
          <a:p>
            <a:r>
              <a:rPr lang="en-US"/>
              <a:t/>
            </a:r>
          </a:p>
          <a:p>
            <a:r>
              <a:rPr lang="en-US"/>
              <a:t>Velocity </a:t>
            </a:r>
          </a:p>
          <a:p>
            <a:r>
              <a:rPr lang="en-US"/>
              <a:t/>
            </a:r>
          </a:p>
          <a:p>
            <a:r>
              <a:rPr lang="en-US"/>
              <a:t>“Velocity describes the speed at which data is generated and processed. With the growing amount of online reviews and feedback, businesses need near real-time sentiment analysis to make quick decisions. For instance, if negative feedback spikes for a restaurant due to poor service, management can take immediate action to resolve issues.”</a:t>
            </a:r>
          </a:p>
          <a:p>
            <a:r>
              <a:rPr lang="en-US"/>
              <a:t/>
            </a:r>
          </a:p>
          <a:p>
            <a:r>
              <a:rPr lang="en-US"/>
              <a:t>Variety </a:t>
            </a:r>
          </a:p>
          <a:p>
            <a:r>
              <a:rPr lang="en-US"/>
              <a:t/>
            </a:r>
          </a:p>
          <a:p>
            <a:r>
              <a:rPr lang="en-US"/>
              <a:t>“Customer reviews come in various formats, including text, ratings, categories, and timestamps. Our model handles structured data (star ratings) and unstructured data (text reviews), allowing for a deeper and more nuanced analysis.”</a:t>
            </a:r>
          </a:p>
          <a:p>
            <a:r>
              <a:rPr lang="en-US"/>
              <a:t/>
            </a:r>
          </a:p>
          <a:p>
            <a:r>
              <a:rPr lang="en-US"/>
              <a:t>Veracity </a:t>
            </a:r>
          </a:p>
          <a:p>
            <a:r>
              <a:rPr lang="en-US"/>
              <a:t/>
            </a:r>
          </a:p>
          <a:p>
            <a:r>
              <a:rPr lang="en-US"/>
              <a:t>“Not all data is reliable. Some reviews may be spam, biased, or misleading. That’s why we implement data cleaning techniques—removing duplicates, stopwords, and irrelevant content—to ensure the accuracy and reliability of our sentiment analysis.”</a:t>
            </a:r>
          </a:p>
          <a:p>
            <a:r>
              <a:rPr lang="en-US"/>
              <a:t/>
            </a:r>
          </a:p>
          <a:p>
            <a:r>
              <a:rPr lang="en-US"/>
              <a:t>Value </a:t>
            </a:r>
          </a:p>
          <a:p>
            <a:r>
              <a:rPr lang="en-US"/>
              <a:t/>
            </a:r>
          </a:p>
          <a:p>
            <a:r>
              <a:rPr lang="en-US"/>
              <a:t>“Ultimately, the most important aspect is Value. Businesses can extract actionable insights from Big Data to optimize their strategies. By understanding customer sentiment at scale, they can make informed decisions to improve service, pricing, and customer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outlines the key cloud computing tools we used to build and scale our sentiment analysis system. Each of these AWS services plays a crucial role in different parts of our workflow.”</a:t>
            </a:r>
          </a:p>
          <a:p>
            <a:r>
              <a:rPr lang="en-US"/>
              <a:t/>
            </a:r>
          </a:p>
          <a:p>
            <a:r>
              <a:rPr lang="en-US"/>
              <a:t>Data Storage – AWS S3</a:t>
            </a:r>
          </a:p>
          <a:p>
            <a:r>
              <a:rPr lang="en-US"/>
              <a:t>“AWS S3 provides a secure and scalable way to store Yelp reviews, enabling efficient access and retrieval for analysis.”</a:t>
            </a:r>
          </a:p>
          <a:p>
            <a:r>
              <a:rPr lang="en-US"/>
              <a:t/>
            </a:r>
          </a:p>
          <a:p>
            <a:r>
              <a:rPr lang="en-US"/>
              <a:t>Data Processing – AWS EMR</a:t>
            </a:r>
          </a:p>
          <a:p>
            <a:r>
              <a:rPr lang="en-US"/>
              <a:t>“AWS EMR allows us to process large-scale datasets efficiently using distributed computing, making it ideal for handling millions of customer reviews.”</a:t>
            </a:r>
          </a:p>
          <a:p>
            <a:r>
              <a:rPr lang="en-US"/>
              <a:t/>
            </a:r>
          </a:p>
          <a:p>
            <a:r>
              <a:rPr lang="en-US"/>
              <a:t>Model Deployment – AWS SageMaker</a:t>
            </a:r>
          </a:p>
          <a:p>
            <a:r>
              <a:rPr lang="en-US"/>
              <a:t>“We use AWS SageMaker to train and deploy machine learning models for sentiment classification, ensuring scalable and real-time analysis.”</a:t>
            </a:r>
          </a:p>
          <a:p>
            <a:r>
              <a:rPr lang="en-US"/>
              <a:t/>
            </a:r>
          </a:p>
          <a:p>
            <a:r>
              <a:rPr lang="en-US"/>
              <a:t>Visualization – AWS QuickSight</a:t>
            </a:r>
          </a:p>
          <a:p>
            <a:r>
              <a:rPr lang="en-US"/>
              <a:t>“Finally, AWS QuickSight generates interactive dashboards, allowing businesses to track sentiment trends and make data-driven decisions in real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0.pn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png" Type="http://schemas.openxmlformats.org/officeDocument/2006/relationships/image"/><Relationship Id="rId4" Target="../media/image22.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8.pn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7913" y="2443003"/>
            <a:ext cx="8258342" cy="10725119"/>
          </a:xfrm>
          <a:custGeom>
            <a:avLst/>
            <a:gdLst/>
            <a:ahLst/>
            <a:cxnLst/>
            <a:rect r="r" b="b" t="t" l="l"/>
            <a:pathLst>
              <a:path h="10725119" w="8258342">
                <a:moveTo>
                  <a:pt x="0" y="0"/>
                </a:moveTo>
                <a:lnTo>
                  <a:pt x="8258342" y="0"/>
                </a:lnTo>
                <a:lnTo>
                  <a:pt x="8258342" y="10725120"/>
                </a:lnTo>
                <a:lnTo>
                  <a:pt x="0" y="10725120"/>
                </a:lnTo>
                <a:lnTo>
                  <a:pt x="0" y="0"/>
                </a:lnTo>
                <a:close/>
              </a:path>
            </a:pathLst>
          </a:custGeom>
          <a:blipFill>
            <a:blip r:embed="rId2"/>
            <a:stretch>
              <a:fillRect l="0" t="0" r="0" b="0"/>
            </a:stretch>
          </a:blipFill>
        </p:spPr>
      </p:sp>
      <p:sp>
        <p:nvSpPr>
          <p:cNvPr name="Freeform 3" id="3"/>
          <p:cNvSpPr/>
          <p:nvPr/>
        </p:nvSpPr>
        <p:spPr>
          <a:xfrm flipH="false" flipV="false" rot="-3046941">
            <a:off x="11340691" y="-4208801"/>
            <a:ext cx="7882712" cy="12057685"/>
          </a:xfrm>
          <a:custGeom>
            <a:avLst/>
            <a:gdLst/>
            <a:ahLst/>
            <a:cxnLst/>
            <a:rect r="r" b="b" t="t" l="l"/>
            <a:pathLst>
              <a:path h="12057685" w="7882712">
                <a:moveTo>
                  <a:pt x="0" y="0"/>
                </a:moveTo>
                <a:lnTo>
                  <a:pt x="7882712" y="0"/>
                </a:lnTo>
                <a:lnTo>
                  <a:pt x="7882712" y="12057685"/>
                </a:lnTo>
                <a:lnTo>
                  <a:pt x="0" y="12057685"/>
                </a:lnTo>
                <a:lnTo>
                  <a:pt x="0" y="0"/>
                </a:lnTo>
                <a:close/>
              </a:path>
            </a:pathLst>
          </a:custGeom>
          <a:blipFill>
            <a:blip r:embed="rId3"/>
            <a:stretch>
              <a:fillRect l="0" t="0" r="0" b="0"/>
            </a:stretch>
          </a:blipFill>
        </p:spPr>
      </p:sp>
      <p:sp>
        <p:nvSpPr>
          <p:cNvPr name="Freeform 4" id="4"/>
          <p:cNvSpPr/>
          <p:nvPr/>
        </p:nvSpPr>
        <p:spPr>
          <a:xfrm flipH="false" flipV="false" rot="0">
            <a:off x="6444585" y="6127055"/>
            <a:ext cx="16230600" cy="7932706"/>
          </a:xfrm>
          <a:custGeom>
            <a:avLst/>
            <a:gdLst/>
            <a:ahLst/>
            <a:cxnLst/>
            <a:rect r="r" b="b" t="t" l="l"/>
            <a:pathLst>
              <a:path h="7932706" w="16230600">
                <a:moveTo>
                  <a:pt x="0" y="0"/>
                </a:moveTo>
                <a:lnTo>
                  <a:pt x="16230600" y="0"/>
                </a:lnTo>
                <a:lnTo>
                  <a:pt x="16230600" y="7932706"/>
                </a:lnTo>
                <a:lnTo>
                  <a:pt x="0" y="7932706"/>
                </a:lnTo>
                <a:lnTo>
                  <a:pt x="0" y="0"/>
                </a:lnTo>
                <a:close/>
              </a:path>
            </a:pathLst>
          </a:custGeom>
          <a:blipFill>
            <a:blip r:embed="rId4"/>
            <a:stretch>
              <a:fillRect l="0" t="0" r="0" b="0"/>
            </a:stretch>
          </a:blipFill>
        </p:spPr>
      </p:sp>
      <p:sp>
        <p:nvSpPr>
          <p:cNvPr name="Freeform 5" id="5"/>
          <p:cNvSpPr/>
          <p:nvPr/>
        </p:nvSpPr>
        <p:spPr>
          <a:xfrm flipH="false" flipV="false" rot="0">
            <a:off x="-6366165" y="-2146312"/>
            <a:ext cx="16230600" cy="7932706"/>
          </a:xfrm>
          <a:custGeom>
            <a:avLst/>
            <a:gdLst/>
            <a:ahLst/>
            <a:cxnLst/>
            <a:rect r="r" b="b" t="t" l="l"/>
            <a:pathLst>
              <a:path h="7932706" w="16230600">
                <a:moveTo>
                  <a:pt x="0" y="0"/>
                </a:moveTo>
                <a:lnTo>
                  <a:pt x="16230600" y="0"/>
                </a:lnTo>
                <a:lnTo>
                  <a:pt x="16230600" y="7932706"/>
                </a:lnTo>
                <a:lnTo>
                  <a:pt x="0" y="7932706"/>
                </a:lnTo>
                <a:lnTo>
                  <a:pt x="0" y="0"/>
                </a:lnTo>
                <a:close/>
              </a:path>
            </a:pathLst>
          </a:custGeom>
          <a:blipFill>
            <a:blip r:embed="rId4"/>
            <a:stretch>
              <a:fillRect l="0" t="0" r="0" b="0"/>
            </a:stretch>
          </a:blipFill>
        </p:spPr>
      </p:sp>
      <p:grpSp>
        <p:nvGrpSpPr>
          <p:cNvPr name="Group 6" id="6"/>
          <p:cNvGrpSpPr/>
          <p:nvPr/>
        </p:nvGrpSpPr>
        <p:grpSpPr>
          <a:xfrm rot="0">
            <a:off x="1028700" y="2841528"/>
            <a:ext cx="15953457" cy="2617721"/>
            <a:chOff x="0" y="0"/>
            <a:chExt cx="4201734" cy="689441"/>
          </a:xfrm>
        </p:grpSpPr>
        <p:sp>
          <p:nvSpPr>
            <p:cNvPr name="Freeform 7" id="7"/>
            <p:cNvSpPr/>
            <p:nvPr/>
          </p:nvSpPr>
          <p:spPr>
            <a:xfrm flipH="false" flipV="false" rot="0">
              <a:off x="0" y="0"/>
              <a:ext cx="4201733" cy="689441"/>
            </a:xfrm>
            <a:custGeom>
              <a:avLst/>
              <a:gdLst/>
              <a:ahLst/>
              <a:cxnLst/>
              <a:rect r="r" b="b" t="t" l="l"/>
              <a:pathLst>
                <a:path h="689441" w="4201733">
                  <a:moveTo>
                    <a:pt x="24749" y="0"/>
                  </a:moveTo>
                  <a:lnTo>
                    <a:pt x="4176984" y="0"/>
                  </a:lnTo>
                  <a:cubicBezTo>
                    <a:pt x="4183548" y="0"/>
                    <a:pt x="4189843" y="2608"/>
                    <a:pt x="4194485" y="7249"/>
                  </a:cubicBezTo>
                  <a:cubicBezTo>
                    <a:pt x="4199126" y="11890"/>
                    <a:pt x="4201733" y="18185"/>
                    <a:pt x="4201733" y="24749"/>
                  </a:cubicBezTo>
                  <a:lnTo>
                    <a:pt x="4201733" y="664692"/>
                  </a:lnTo>
                  <a:cubicBezTo>
                    <a:pt x="4201733" y="671255"/>
                    <a:pt x="4199126" y="677551"/>
                    <a:pt x="4194485" y="682192"/>
                  </a:cubicBezTo>
                  <a:cubicBezTo>
                    <a:pt x="4189843" y="686833"/>
                    <a:pt x="4183548" y="689441"/>
                    <a:pt x="4176984" y="689441"/>
                  </a:cubicBezTo>
                  <a:lnTo>
                    <a:pt x="24749" y="689441"/>
                  </a:lnTo>
                  <a:cubicBezTo>
                    <a:pt x="11081" y="689441"/>
                    <a:pt x="0" y="678360"/>
                    <a:pt x="0" y="664692"/>
                  </a:cubicBezTo>
                  <a:lnTo>
                    <a:pt x="0" y="24749"/>
                  </a:lnTo>
                  <a:cubicBezTo>
                    <a:pt x="0" y="18185"/>
                    <a:pt x="2608" y="11890"/>
                    <a:pt x="7249" y="7249"/>
                  </a:cubicBezTo>
                  <a:cubicBezTo>
                    <a:pt x="11890" y="2608"/>
                    <a:pt x="18185" y="0"/>
                    <a:pt x="24749" y="0"/>
                  </a:cubicBezTo>
                  <a:close/>
                </a:path>
              </a:pathLst>
            </a:custGeom>
            <a:solidFill>
              <a:srgbClr val="FFE573"/>
            </a:solidFill>
          </p:spPr>
        </p:sp>
        <p:sp>
          <p:nvSpPr>
            <p:cNvPr name="TextBox 8" id="8"/>
            <p:cNvSpPr txBox="true"/>
            <p:nvPr/>
          </p:nvSpPr>
          <p:spPr>
            <a:xfrm>
              <a:off x="0" y="-38100"/>
              <a:ext cx="4201734" cy="72754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93241" y="6037337"/>
            <a:ext cx="16372145" cy="1289341"/>
            <a:chOff x="0" y="0"/>
            <a:chExt cx="3977219" cy="313215"/>
          </a:xfrm>
        </p:grpSpPr>
        <p:sp>
          <p:nvSpPr>
            <p:cNvPr name="Freeform 10" id="10"/>
            <p:cNvSpPr/>
            <p:nvPr/>
          </p:nvSpPr>
          <p:spPr>
            <a:xfrm flipH="false" flipV="false" rot="0">
              <a:off x="0" y="0"/>
              <a:ext cx="3977219" cy="313215"/>
            </a:xfrm>
            <a:custGeom>
              <a:avLst/>
              <a:gdLst/>
              <a:ahLst/>
              <a:cxnLst/>
              <a:rect r="r" b="b" t="t" l="l"/>
              <a:pathLst>
                <a:path h="313215" w="3977219">
                  <a:moveTo>
                    <a:pt x="19388" y="0"/>
                  </a:moveTo>
                  <a:lnTo>
                    <a:pt x="3957832" y="0"/>
                  </a:lnTo>
                  <a:cubicBezTo>
                    <a:pt x="3962974" y="0"/>
                    <a:pt x="3967905" y="2043"/>
                    <a:pt x="3971541" y="5679"/>
                  </a:cubicBezTo>
                  <a:cubicBezTo>
                    <a:pt x="3975177" y="9314"/>
                    <a:pt x="3977219" y="14246"/>
                    <a:pt x="3977219" y="19388"/>
                  </a:cubicBezTo>
                  <a:lnTo>
                    <a:pt x="3977219" y="293827"/>
                  </a:lnTo>
                  <a:cubicBezTo>
                    <a:pt x="3977219" y="304534"/>
                    <a:pt x="3968539" y="313215"/>
                    <a:pt x="3957832" y="313215"/>
                  </a:cubicBezTo>
                  <a:lnTo>
                    <a:pt x="19388" y="313215"/>
                  </a:lnTo>
                  <a:cubicBezTo>
                    <a:pt x="8680" y="313215"/>
                    <a:pt x="0" y="304534"/>
                    <a:pt x="0" y="293827"/>
                  </a:cubicBezTo>
                  <a:lnTo>
                    <a:pt x="0" y="19388"/>
                  </a:lnTo>
                  <a:cubicBezTo>
                    <a:pt x="0" y="8680"/>
                    <a:pt x="8680" y="0"/>
                    <a:pt x="19388" y="0"/>
                  </a:cubicBezTo>
                  <a:close/>
                </a:path>
              </a:pathLst>
            </a:custGeom>
            <a:solidFill>
              <a:srgbClr val="7FB7FB"/>
            </a:solidFill>
          </p:spPr>
        </p:sp>
        <p:sp>
          <p:nvSpPr>
            <p:cNvPr name="TextBox 11" id="11"/>
            <p:cNvSpPr txBox="true"/>
            <p:nvPr/>
          </p:nvSpPr>
          <p:spPr>
            <a:xfrm>
              <a:off x="0" y="-38100"/>
              <a:ext cx="3977219" cy="35131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322489" y="2643144"/>
            <a:ext cx="17365878" cy="3143250"/>
          </a:xfrm>
          <a:prstGeom prst="rect">
            <a:avLst/>
          </a:prstGeom>
        </p:spPr>
        <p:txBody>
          <a:bodyPr anchor="t" rtlCol="false" tIns="0" lIns="0" bIns="0" rIns="0">
            <a:spAutoFit/>
          </a:bodyPr>
          <a:lstStyle/>
          <a:p>
            <a:pPr algn="ctr">
              <a:lnSpc>
                <a:spcPts val="12599"/>
              </a:lnSpc>
            </a:pPr>
            <a:r>
              <a:rPr lang="en-US" sz="9000">
                <a:solidFill>
                  <a:srgbClr val="000000"/>
                </a:solidFill>
                <a:latin typeface="Peace Sans"/>
                <a:ea typeface="Peace Sans"/>
                <a:cs typeface="Peace Sans"/>
                <a:sym typeface="Peace Sans"/>
              </a:rPr>
              <a:t>LARGE SCALE COMPUTING ON CLOUD </a:t>
            </a:r>
          </a:p>
        </p:txBody>
      </p:sp>
      <p:sp>
        <p:nvSpPr>
          <p:cNvPr name="TextBox 13" id="13"/>
          <p:cNvSpPr txBox="true"/>
          <p:nvPr/>
        </p:nvSpPr>
        <p:spPr>
          <a:xfrm rot="0">
            <a:off x="956093" y="5865887"/>
            <a:ext cx="16819107" cy="1387474"/>
          </a:xfrm>
          <a:prstGeom prst="rect">
            <a:avLst/>
          </a:prstGeom>
        </p:spPr>
        <p:txBody>
          <a:bodyPr anchor="t" rtlCol="false" tIns="0" lIns="0" bIns="0" rIns="0">
            <a:spAutoFit/>
          </a:bodyPr>
          <a:lstStyle/>
          <a:p>
            <a:pPr algn="ctr">
              <a:lnSpc>
                <a:spcPts val="11200"/>
              </a:lnSpc>
            </a:pPr>
            <a:r>
              <a:rPr lang="en-US" sz="8000">
                <a:solidFill>
                  <a:srgbClr val="000000"/>
                </a:solidFill>
                <a:latin typeface="Marykate"/>
                <a:ea typeface="Marykate"/>
                <a:cs typeface="Marykate"/>
                <a:sym typeface="Marykate"/>
              </a:rPr>
              <a:t>ASPECT BASED SENTIMENT ANALYSIS OF YELP</a:t>
            </a:r>
          </a:p>
        </p:txBody>
      </p:sp>
      <p:grpSp>
        <p:nvGrpSpPr>
          <p:cNvPr name="Group 14" id="14"/>
          <p:cNvGrpSpPr/>
          <p:nvPr/>
        </p:nvGrpSpPr>
        <p:grpSpPr>
          <a:xfrm rot="0">
            <a:off x="1815144" y="7884328"/>
            <a:ext cx="15101005" cy="822905"/>
            <a:chOff x="0" y="0"/>
            <a:chExt cx="3977219" cy="216732"/>
          </a:xfrm>
        </p:grpSpPr>
        <p:sp>
          <p:nvSpPr>
            <p:cNvPr name="Freeform 15" id="15"/>
            <p:cNvSpPr/>
            <p:nvPr/>
          </p:nvSpPr>
          <p:spPr>
            <a:xfrm flipH="false" flipV="false" rot="0">
              <a:off x="0" y="0"/>
              <a:ext cx="3977219" cy="216732"/>
            </a:xfrm>
            <a:custGeom>
              <a:avLst/>
              <a:gdLst/>
              <a:ahLst/>
              <a:cxnLst/>
              <a:rect r="r" b="b" t="t" l="l"/>
              <a:pathLst>
                <a:path h="216732" w="3977219">
                  <a:moveTo>
                    <a:pt x="26146" y="0"/>
                  </a:moveTo>
                  <a:lnTo>
                    <a:pt x="3951073" y="0"/>
                  </a:lnTo>
                  <a:cubicBezTo>
                    <a:pt x="3965513" y="0"/>
                    <a:pt x="3977219" y="11706"/>
                    <a:pt x="3977219" y="26146"/>
                  </a:cubicBezTo>
                  <a:lnTo>
                    <a:pt x="3977219" y="190586"/>
                  </a:lnTo>
                  <a:cubicBezTo>
                    <a:pt x="3977219" y="205026"/>
                    <a:pt x="3965513" y="216732"/>
                    <a:pt x="3951073" y="216732"/>
                  </a:cubicBezTo>
                  <a:lnTo>
                    <a:pt x="26146" y="216732"/>
                  </a:lnTo>
                  <a:cubicBezTo>
                    <a:pt x="11706" y="216732"/>
                    <a:pt x="0" y="205026"/>
                    <a:pt x="0" y="190586"/>
                  </a:cubicBezTo>
                  <a:lnTo>
                    <a:pt x="0" y="26146"/>
                  </a:lnTo>
                  <a:cubicBezTo>
                    <a:pt x="0" y="11706"/>
                    <a:pt x="11706" y="0"/>
                    <a:pt x="26146" y="0"/>
                  </a:cubicBezTo>
                  <a:close/>
                </a:path>
              </a:pathLst>
            </a:custGeom>
            <a:solidFill>
              <a:srgbClr val="92DF9A"/>
            </a:solidFill>
          </p:spPr>
        </p:sp>
        <p:sp>
          <p:nvSpPr>
            <p:cNvPr name="TextBox 16" id="16"/>
            <p:cNvSpPr txBox="true"/>
            <p:nvPr/>
          </p:nvSpPr>
          <p:spPr>
            <a:xfrm>
              <a:off x="0" y="-38100"/>
              <a:ext cx="3977219" cy="254832"/>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7048367" y="7396645"/>
            <a:ext cx="4059249" cy="1617334"/>
          </a:xfrm>
          <a:prstGeom prst="rect">
            <a:avLst/>
          </a:prstGeom>
        </p:spPr>
        <p:txBody>
          <a:bodyPr anchor="t" rtlCol="false" tIns="0" lIns="0" bIns="0" rIns="0">
            <a:spAutoFit/>
          </a:bodyPr>
          <a:lstStyle/>
          <a:p>
            <a:pPr algn="ctr">
              <a:lnSpc>
                <a:spcPts val="13230"/>
              </a:lnSpc>
            </a:pPr>
            <a:r>
              <a:rPr lang="en-US" sz="9450">
                <a:solidFill>
                  <a:srgbClr val="000000"/>
                </a:solidFill>
                <a:latin typeface="Sacramento"/>
                <a:ea typeface="Sacramento"/>
                <a:cs typeface="Sacramento"/>
                <a:sym typeface="Sacramento"/>
              </a:rPr>
              <a:t>Team 1</a:t>
            </a:r>
          </a:p>
        </p:txBody>
      </p:sp>
      <p:sp>
        <p:nvSpPr>
          <p:cNvPr name="TextBox 18" id="18"/>
          <p:cNvSpPr txBox="true"/>
          <p:nvPr/>
        </p:nvSpPr>
        <p:spPr>
          <a:xfrm rot="0">
            <a:off x="16592908" y="9088937"/>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1928911">
            <a:off x="13284451" y="-4321091"/>
            <a:ext cx="8708428" cy="12243835"/>
          </a:xfrm>
          <a:custGeom>
            <a:avLst/>
            <a:gdLst/>
            <a:ahLst/>
            <a:cxnLst/>
            <a:rect r="r" b="b" t="t" l="l"/>
            <a:pathLst>
              <a:path h="12243835" w="8708428">
                <a:moveTo>
                  <a:pt x="0" y="0"/>
                </a:moveTo>
                <a:lnTo>
                  <a:pt x="8708428" y="0"/>
                </a:lnTo>
                <a:lnTo>
                  <a:pt x="8708428" y="12243836"/>
                </a:lnTo>
                <a:lnTo>
                  <a:pt x="0" y="12243836"/>
                </a:lnTo>
                <a:lnTo>
                  <a:pt x="0" y="0"/>
                </a:lnTo>
                <a:close/>
              </a:path>
            </a:pathLst>
          </a:custGeom>
          <a:blipFill>
            <a:blip r:embed="rId3"/>
            <a:stretch>
              <a:fillRect l="0" t="0" r="0" b="0"/>
            </a:stretch>
          </a:blipFill>
        </p:spPr>
      </p:sp>
      <p:grpSp>
        <p:nvGrpSpPr>
          <p:cNvPr name="Group 3" id="3"/>
          <p:cNvGrpSpPr/>
          <p:nvPr/>
        </p:nvGrpSpPr>
        <p:grpSpPr>
          <a:xfrm rot="0">
            <a:off x="806400" y="2129247"/>
            <a:ext cx="14925778" cy="842508"/>
            <a:chOff x="0" y="0"/>
            <a:chExt cx="3931069" cy="221895"/>
          </a:xfrm>
        </p:grpSpPr>
        <p:sp>
          <p:nvSpPr>
            <p:cNvPr name="Freeform 4" id="4"/>
            <p:cNvSpPr/>
            <p:nvPr/>
          </p:nvSpPr>
          <p:spPr>
            <a:xfrm flipH="false" flipV="false" rot="0">
              <a:off x="0" y="0"/>
              <a:ext cx="3931069" cy="221895"/>
            </a:xfrm>
            <a:custGeom>
              <a:avLst/>
              <a:gdLst/>
              <a:ahLst/>
              <a:cxnLst/>
              <a:rect r="r" b="b" t="t" l="l"/>
              <a:pathLst>
                <a:path h="221895" w="3931069">
                  <a:moveTo>
                    <a:pt x="26453" y="0"/>
                  </a:moveTo>
                  <a:lnTo>
                    <a:pt x="3904616" y="0"/>
                  </a:lnTo>
                  <a:cubicBezTo>
                    <a:pt x="3919226" y="0"/>
                    <a:pt x="3931069" y="11844"/>
                    <a:pt x="3931069" y="26453"/>
                  </a:cubicBezTo>
                  <a:lnTo>
                    <a:pt x="3931069" y="195442"/>
                  </a:lnTo>
                  <a:cubicBezTo>
                    <a:pt x="3931069" y="210051"/>
                    <a:pt x="3919226" y="221895"/>
                    <a:pt x="3904616" y="221895"/>
                  </a:cubicBezTo>
                  <a:lnTo>
                    <a:pt x="26453" y="221895"/>
                  </a:lnTo>
                  <a:cubicBezTo>
                    <a:pt x="11844" y="221895"/>
                    <a:pt x="0" y="210051"/>
                    <a:pt x="0" y="195442"/>
                  </a:cubicBezTo>
                  <a:lnTo>
                    <a:pt x="0" y="26453"/>
                  </a:lnTo>
                  <a:cubicBezTo>
                    <a:pt x="0" y="11844"/>
                    <a:pt x="11844" y="0"/>
                    <a:pt x="26453" y="0"/>
                  </a:cubicBezTo>
                  <a:close/>
                </a:path>
              </a:pathLst>
            </a:custGeom>
            <a:solidFill>
              <a:srgbClr val="2088F5"/>
            </a:solidFill>
          </p:spPr>
        </p:sp>
        <p:sp>
          <p:nvSpPr>
            <p:cNvPr name="TextBox 5" id="5"/>
            <p:cNvSpPr txBox="true"/>
            <p:nvPr/>
          </p:nvSpPr>
          <p:spPr>
            <a:xfrm>
              <a:off x="0" y="-38100"/>
              <a:ext cx="3931069" cy="25999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04898" y="1181055"/>
            <a:ext cx="15749579" cy="1543050"/>
          </a:xfrm>
          <a:prstGeom prst="rect">
            <a:avLst/>
          </a:prstGeom>
        </p:spPr>
        <p:txBody>
          <a:bodyPr anchor="t" rtlCol="false" tIns="0" lIns="0" bIns="0" rIns="0">
            <a:spAutoFit/>
          </a:bodyPr>
          <a:lstStyle/>
          <a:p>
            <a:pPr algn="ctr" marL="0" indent="0" lvl="0">
              <a:lnSpc>
                <a:spcPts val="12599"/>
              </a:lnSpc>
              <a:spcBef>
                <a:spcPct val="0"/>
              </a:spcBef>
            </a:pPr>
            <a:r>
              <a:rPr lang="en-US" sz="9000" spc="1008">
                <a:solidFill>
                  <a:srgbClr val="000000"/>
                </a:solidFill>
                <a:latin typeface="Peace Sans"/>
                <a:ea typeface="Peace Sans"/>
                <a:cs typeface="Peace Sans"/>
                <a:sym typeface="Peace Sans"/>
              </a:rPr>
              <a:t>The 5V’s of Big Data </a:t>
            </a:r>
          </a:p>
        </p:txBody>
      </p:sp>
      <p:sp>
        <p:nvSpPr>
          <p:cNvPr name="TextBox 7" id="7"/>
          <p:cNvSpPr txBox="true"/>
          <p:nvPr/>
        </p:nvSpPr>
        <p:spPr>
          <a:xfrm rot="0">
            <a:off x="4026175" y="3256949"/>
            <a:ext cx="3673075" cy="883920"/>
          </a:xfrm>
          <a:prstGeom prst="rect">
            <a:avLst/>
          </a:prstGeom>
        </p:spPr>
        <p:txBody>
          <a:bodyPr anchor="t" rtlCol="false" tIns="0" lIns="0" bIns="0" rIns="0">
            <a:spAutoFit/>
          </a:bodyPr>
          <a:lstStyle/>
          <a:p>
            <a:pPr algn="l" marL="0" indent="0" lvl="0">
              <a:lnSpc>
                <a:spcPts val="7019"/>
              </a:lnSpc>
              <a:spcBef>
                <a:spcPct val="0"/>
              </a:spcBef>
            </a:pPr>
            <a:r>
              <a:rPr lang="en-US" sz="5399">
                <a:solidFill>
                  <a:srgbClr val="11100E"/>
                </a:solidFill>
                <a:latin typeface="Marykate"/>
                <a:ea typeface="Marykate"/>
                <a:cs typeface="Marykate"/>
                <a:sym typeface="Marykate"/>
              </a:rPr>
              <a:t>Volume</a:t>
            </a:r>
          </a:p>
        </p:txBody>
      </p:sp>
      <p:sp>
        <p:nvSpPr>
          <p:cNvPr name="TextBox 8" id="8"/>
          <p:cNvSpPr txBox="true"/>
          <p:nvPr/>
        </p:nvSpPr>
        <p:spPr>
          <a:xfrm rot="0">
            <a:off x="4004045" y="5535624"/>
            <a:ext cx="5411351" cy="883920"/>
          </a:xfrm>
          <a:prstGeom prst="rect">
            <a:avLst/>
          </a:prstGeom>
        </p:spPr>
        <p:txBody>
          <a:bodyPr anchor="t" rtlCol="false" tIns="0" lIns="0" bIns="0" rIns="0">
            <a:spAutoFit/>
          </a:bodyPr>
          <a:lstStyle/>
          <a:p>
            <a:pPr algn="l" marL="0" indent="0" lvl="0">
              <a:lnSpc>
                <a:spcPts val="7019"/>
              </a:lnSpc>
              <a:spcBef>
                <a:spcPct val="0"/>
              </a:spcBef>
            </a:pPr>
            <a:r>
              <a:rPr lang="en-US" sz="5399">
                <a:solidFill>
                  <a:srgbClr val="11100E"/>
                </a:solidFill>
                <a:latin typeface="Marykate"/>
                <a:ea typeface="Marykate"/>
                <a:cs typeface="Marykate"/>
                <a:sym typeface="Marykate"/>
              </a:rPr>
              <a:t>Velocity</a:t>
            </a:r>
          </a:p>
        </p:txBody>
      </p:sp>
      <p:sp>
        <p:nvSpPr>
          <p:cNvPr name="TextBox 9" id="9"/>
          <p:cNvSpPr txBox="true"/>
          <p:nvPr/>
        </p:nvSpPr>
        <p:spPr>
          <a:xfrm rot="0">
            <a:off x="11490528" y="3695086"/>
            <a:ext cx="4009374" cy="955040"/>
          </a:xfrm>
          <a:prstGeom prst="rect">
            <a:avLst/>
          </a:prstGeom>
        </p:spPr>
        <p:txBody>
          <a:bodyPr anchor="t" rtlCol="false" tIns="0" lIns="0" bIns="0" rIns="0">
            <a:spAutoFit/>
          </a:bodyPr>
          <a:lstStyle/>
          <a:p>
            <a:pPr algn="l" marL="0" indent="0" lvl="0">
              <a:lnSpc>
                <a:spcPts val="7539"/>
              </a:lnSpc>
              <a:spcBef>
                <a:spcPct val="0"/>
              </a:spcBef>
            </a:pPr>
            <a:r>
              <a:rPr lang="en-US" sz="5799">
                <a:solidFill>
                  <a:srgbClr val="11100E"/>
                </a:solidFill>
                <a:latin typeface="Marykate"/>
                <a:ea typeface="Marykate"/>
                <a:cs typeface="Marykate"/>
                <a:sym typeface="Marykate"/>
              </a:rPr>
              <a:t>Veracity</a:t>
            </a:r>
          </a:p>
        </p:txBody>
      </p:sp>
      <p:sp>
        <p:nvSpPr>
          <p:cNvPr name="TextBox 10" id="10"/>
          <p:cNvSpPr txBox="true"/>
          <p:nvPr/>
        </p:nvSpPr>
        <p:spPr>
          <a:xfrm rot="0">
            <a:off x="11526075" y="6727330"/>
            <a:ext cx="3435396" cy="955040"/>
          </a:xfrm>
          <a:prstGeom prst="rect">
            <a:avLst/>
          </a:prstGeom>
        </p:spPr>
        <p:txBody>
          <a:bodyPr anchor="t" rtlCol="false" tIns="0" lIns="0" bIns="0" rIns="0">
            <a:spAutoFit/>
          </a:bodyPr>
          <a:lstStyle/>
          <a:p>
            <a:pPr algn="l" marL="0" indent="0" lvl="0">
              <a:lnSpc>
                <a:spcPts val="7539"/>
              </a:lnSpc>
              <a:spcBef>
                <a:spcPct val="0"/>
              </a:spcBef>
            </a:pPr>
            <a:r>
              <a:rPr lang="en-US" sz="5799">
                <a:solidFill>
                  <a:srgbClr val="11100E"/>
                </a:solidFill>
                <a:latin typeface="Marykate"/>
                <a:ea typeface="Marykate"/>
                <a:cs typeface="Marykate"/>
                <a:sym typeface="Marykate"/>
              </a:rPr>
              <a:t>Value</a:t>
            </a:r>
          </a:p>
        </p:txBody>
      </p:sp>
      <p:sp>
        <p:nvSpPr>
          <p:cNvPr name="TextBox 11" id="11"/>
          <p:cNvSpPr txBox="true"/>
          <p:nvPr/>
        </p:nvSpPr>
        <p:spPr>
          <a:xfrm rot="0">
            <a:off x="1721855" y="3227706"/>
            <a:ext cx="1585451" cy="1148120"/>
          </a:xfrm>
          <a:prstGeom prst="rect">
            <a:avLst/>
          </a:prstGeom>
        </p:spPr>
        <p:txBody>
          <a:bodyPr anchor="t" rtlCol="false" tIns="0" lIns="0" bIns="0" rIns="0">
            <a:spAutoFit/>
          </a:bodyPr>
          <a:lstStyle/>
          <a:p>
            <a:pPr algn="r" marL="0" indent="0" lvl="0">
              <a:lnSpc>
                <a:spcPts val="9218"/>
              </a:lnSpc>
              <a:spcBef>
                <a:spcPct val="0"/>
              </a:spcBef>
            </a:pPr>
            <a:r>
              <a:rPr lang="en-US" sz="7091" spc="304">
                <a:solidFill>
                  <a:srgbClr val="11100E"/>
                </a:solidFill>
                <a:latin typeface="Peace Sans"/>
                <a:ea typeface="Peace Sans"/>
                <a:cs typeface="Peace Sans"/>
                <a:sym typeface="Peace Sans"/>
              </a:rPr>
              <a:t>01</a:t>
            </a:r>
          </a:p>
        </p:txBody>
      </p:sp>
      <p:sp>
        <p:nvSpPr>
          <p:cNvPr name="TextBox 12" id="12"/>
          <p:cNvSpPr txBox="true"/>
          <p:nvPr/>
        </p:nvSpPr>
        <p:spPr>
          <a:xfrm rot="0">
            <a:off x="1638420" y="5520980"/>
            <a:ext cx="1708059" cy="1148120"/>
          </a:xfrm>
          <a:prstGeom prst="rect">
            <a:avLst/>
          </a:prstGeom>
        </p:spPr>
        <p:txBody>
          <a:bodyPr anchor="t" rtlCol="false" tIns="0" lIns="0" bIns="0" rIns="0">
            <a:spAutoFit/>
          </a:bodyPr>
          <a:lstStyle/>
          <a:p>
            <a:pPr algn="r" marL="0" indent="0" lvl="0">
              <a:lnSpc>
                <a:spcPts val="9218"/>
              </a:lnSpc>
              <a:spcBef>
                <a:spcPct val="0"/>
              </a:spcBef>
            </a:pPr>
            <a:r>
              <a:rPr lang="en-US" sz="7091">
                <a:solidFill>
                  <a:srgbClr val="11100E"/>
                </a:solidFill>
                <a:latin typeface="Peace Sans"/>
                <a:ea typeface="Peace Sans"/>
                <a:cs typeface="Peace Sans"/>
                <a:sym typeface="Peace Sans"/>
              </a:rPr>
              <a:t>02</a:t>
            </a:r>
          </a:p>
        </p:txBody>
      </p:sp>
      <p:sp>
        <p:nvSpPr>
          <p:cNvPr name="TextBox 13" id="13"/>
          <p:cNvSpPr txBox="true"/>
          <p:nvPr/>
        </p:nvSpPr>
        <p:spPr>
          <a:xfrm rot="0">
            <a:off x="1760288" y="7923083"/>
            <a:ext cx="1586192" cy="1148120"/>
          </a:xfrm>
          <a:prstGeom prst="rect">
            <a:avLst/>
          </a:prstGeom>
        </p:spPr>
        <p:txBody>
          <a:bodyPr anchor="t" rtlCol="false" tIns="0" lIns="0" bIns="0" rIns="0">
            <a:spAutoFit/>
          </a:bodyPr>
          <a:lstStyle/>
          <a:p>
            <a:pPr algn="r" marL="0" indent="0" lvl="0">
              <a:lnSpc>
                <a:spcPts val="9218"/>
              </a:lnSpc>
              <a:spcBef>
                <a:spcPct val="0"/>
              </a:spcBef>
            </a:pPr>
            <a:r>
              <a:rPr lang="en-US" sz="7091">
                <a:solidFill>
                  <a:srgbClr val="11100E"/>
                </a:solidFill>
                <a:latin typeface="Peace Sans"/>
                <a:ea typeface="Peace Sans"/>
                <a:cs typeface="Peace Sans"/>
                <a:sym typeface="Peace Sans"/>
              </a:rPr>
              <a:t>03</a:t>
            </a:r>
          </a:p>
        </p:txBody>
      </p:sp>
      <p:sp>
        <p:nvSpPr>
          <p:cNvPr name="TextBox 14" id="14"/>
          <p:cNvSpPr txBox="true"/>
          <p:nvPr/>
        </p:nvSpPr>
        <p:spPr>
          <a:xfrm rot="0">
            <a:off x="9415395" y="3641145"/>
            <a:ext cx="1453454" cy="1227569"/>
          </a:xfrm>
          <a:prstGeom prst="rect">
            <a:avLst/>
          </a:prstGeom>
        </p:spPr>
        <p:txBody>
          <a:bodyPr anchor="t" rtlCol="false" tIns="0" lIns="0" bIns="0" rIns="0">
            <a:spAutoFit/>
          </a:bodyPr>
          <a:lstStyle/>
          <a:p>
            <a:pPr algn="r" marL="0" indent="0" lvl="0">
              <a:lnSpc>
                <a:spcPts val="9868"/>
              </a:lnSpc>
              <a:spcBef>
                <a:spcPct val="0"/>
              </a:spcBef>
            </a:pPr>
            <a:r>
              <a:rPr lang="en-US" sz="7591">
                <a:solidFill>
                  <a:srgbClr val="11100E"/>
                </a:solidFill>
                <a:latin typeface="Peace Sans"/>
                <a:ea typeface="Peace Sans"/>
                <a:cs typeface="Peace Sans"/>
                <a:sym typeface="Peace Sans"/>
              </a:rPr>
              <a:t>04</a:t>
            </a:r>
          </a:p>
        </p:txBody>
      </p:sp>
      <p:sp>
        <p:nvSpPr>
          <p:cNvPr name="TextBox 15" id="15"/>
          <p:cNvSpPr txBox="true"/>
          <p:nvPr/>
        </p:nvSpPr>
        <p:spPr>
          <a:xfrm rot="0">
            <a:off x="9415395" y="6666527"/>
            <a:ext cx="1453454" cy="1227569"/>
          </a:xfrm>
          <a:prstGeom prst="rect">
            <a:avLst/>
          </a:prstGeom>
        </p:spPr>
        <p:txBody>
          <a:bodyPr anchor="t" rtlCol="false" tIns="0" lIns="0" bIns="0" rIns="0">
            <a:spAutoFit/>
          </a:bodyPr>
          <a:lstStyle/>
          <a:p>
            <a:pPr algn="r" marL="0" indent="0" lvl="0">
              <a:lnSpc>
                <a:spcPts val="9868"/>
              </a:lnSpc>
              <a:spcBef>
                <a:spcPct val="0"/>
              </a:spcBef>
            </a:pPr>
            <a:r>
              <a:rPr lang="en-US" sz="7591">
                <a:solidFill>
                  <a:srgbClr val="11100E"/>
                </a:solidFill>
                <a:latin typeface="Peace Sans"/>
                <a:ea typeface="Peace Sans"/>
                <a:cs typeface="Peace Sans"/>
                <a:sym typeface="Peace Sans"/>
              </a:rPr>
              <a:t>05</a:t>
            </a:r>
          </a:p>
        </p:txBody>
      </p:sp>
      <p:sp>
        <p:nvSpPr>
          <p:cNvPr name="TextBox 16" id="16"/>
          <p:cNvSpPr txBox="true"/>
          <p:nvPr/>
        </p:nvSpPr>
        <p:spPr>
          <a:xfrm rot="0">
            <a:off x="4026175" y="7932608"/>
            <a:ext cx="3985795" cy="883920"/>
          </a:xfrm>
          <a:prstGeom prst="rect">
            <a:avLst/>
          </a:prstGeom>
        </p:spPr>
        <p:txBody>
          <a:bodyPr anchor="t" rtlCol="false" tIns="0" lIns="0" bIns="0" rIns="0">
            <a:spAutoFit/>
          </a:bodyPr>
          <a:lstStyle/>
          <a:p>
            <a:pPr algn="l" marL="0" indent="0" lvl="0">
              <a:lnSpc>
                <a:spcPts val="7019"/>
              </a:lnSpc>
              <a:spcBef>
                <a:spcPct val="0"/>
              </a:spcBef>
            </a:pPr>
            <a:r>
              <a:rPr lang="en-US" sz="5399">
                <a:solidFill>
                  <a:srgbClr val="11100E"/>
                </a:solidFill>
                <a:latin typeface="Marykate"/>
                <a:ea typeface="Marykate"/>
                <a:cs typeface="Marykate"/>
                <a:sym typeface="Marykate"/>
              </a:rPr>
              <a:t>Variety</a:t>
            </a:r>
          </a:p>
        </p:txBody>
      </p:sp>
      <p:sp>
        <p:nvSpPr>
          <p:cNvPr name="TextBox 17" id="17"/>
          <p:cNvSpPr txBox="true"/>
          <p:nvPr/>
        </p:nvSpPr>
        <p:spPr>
          <a:xfrm rot="0">
            <a:off x="4026175" y="4099601"/>
            <a:ext cx="4864975" cy="1661795"/>
          </a:xfrm>
          <a:prstGeom prst="rect">
            <a:avLst/>
          </a:prstGeom>
        </p:spPr>
        <p:txBody>
          <a:bodyPr anchor="t" rtlCol="false" tIns="0" lIns="0" bIns="0" rIns="0">
            <a:spAutoFit/>
          </a:bodyPr>
          <a:lstStyle/>
          <a:p>
            <a:pPr algn="l" marL="0" indent="0" lvl="0">
              <a:lnSpc>
                <a:spcPts val="4419"/>
              </a:lnSpc>
              <a:spcBef>
                <a:spcPct val="0"/>
              </a:spcBef>
            </a:pPr>
            <a:r>
              <a:rPr lang="en-US" sz="3399">
                <a:solidFill>
                  <a:srgbClr val="11100E"/>
                </a:solidFill>
                <a:latin typeface="Marykate"/>
                <a:ea typeface="Marykate"/>
                <a:cs typeface="Marykate"/>
                <a:sym typeface="Marykate"/>
              </a:rPr>
              <a:t>Processing over 5 million+ customer reviews for meaningful insights.</a:t>
            </a:r>
          </a:p>
        </p:txBody>
      </p:sp>
      <p:sp>
        <p:nvSpPr>
          <p:cNvPr name="TextBox 18" id="18"/>
          <p:cNvSpPr txBox="true"/>
          <p:nvPr/>
        </p:nvSpPr>
        <p:spPr>
          <a:xfrm rot="0">
            <a:off x="4004045" y="6448600"/>
            <a:ext cx="5139955" cy="1661795"/>
          </a:xfrm>
          <a:prstGeom prst="rect">
            <a:avLst/>
          </a:prstGeom>
        </p:spPr>
        <p:txBody>
          <a:bodyPr anchor="t" rtlCol="false" tIns="0" lIns="0" bIns="0" rIns="0">
            <a:spAutoFit/>
          </a:bodyPr>
          <a:lstStyle/>
          <a:p>
            <a:pPr algn="l" marL="0" indent="0" lvl="0">
              <a:lnSpc>
                <a:spcPts val="4419"/>
              </a:lnSpc>
              <a:spcBef>
                <a:spcPct val="0"/>
              </a:spcBef>
            </a:pPr>
            <a:r>
              <a:rPr lang="en-US" sz="3399">
                <a:solidFill>
                  <a:srgbClr val="11100E"/>
                </a:solidFill>
                <a:latin typeface="Marykate"/>
                <a:ea typeface="Marykate"/>
                <a:cs typeface="Marykate"/>
                <a:sym typeface="Marykate"/>
              </a:rPr>
              <a:t>Near real-time sentiment analysis for quick decision-making. Negative feedback, poor service</a:t>
            </a:r>
          </a:p>
        </p:txBody>
      </p:sp>
      <p:sp>
        <p:nvSpPr>
          <p:cNvPr name="TextBox 19" id="19"/>
          <p:cNvSpPr txBox="true"/>
          <p:nvPr/>
        </p:nvSpPr>
        <p:spPr>
          <a:xfrm rot="0">
            <a:off x="4004045" y="8854628"/>
            <a:ext cx="6283758" cy="1059298"/>
          </a:xfrm>
          <a:prstGeom prst="rect">
            <a:avLst/>
          </a:prstGeom>
        </p:spPr>
        <p:txBody>
          <a:bodyPr anchor="t" rtlCol="false" tIns="0" lIns="0" bIns="0" rIns="0">
            <a:spAutoFit/>
          </a:bodyPr>
          <a:lstStyle/>
          <a:p>
            <a:pPr algn="l" marL="0" indent="0" lvl="0">
              <a:lnSpc>
                <a:spcPts val="4251"/>
              </a:lnSpc>
              <a:spcBef>
                <a:spcPct val="0"/>
              </a:spcBef>
            </a:pPr>
            <a:r>
              <a:rPr lang="en-US" sz="3270">
                <a:solidFill>
                  <a:srgbClr val="11100E"/>
                </a:solidFill>
                <a:latin typeface="Marykate"/>
                <a:ea typeface="Marykate"/>
                <a:cs typeface="Marykate"/>
                <a:sym typeface="Marykate"/>
              </a:rPr>
              <a:t>Customer-reviews: ratings, text, categories, and timestamps across multiple formats.</a:t>
            </a:r>
          </a:p>
        </p:txBody>
      </p:sp>
      <p:sp>
        <p:nvSpPr>
          <p:cNvPr name="TextBox 20" id="20"/>
          <p:cNvSpPr txBox="true"/>
          <p:nvPr/>
        </p:nvSpPr>
        <p:spPr>
          <a:xfrm rot="0">
            <a:off x="16592908" y="9088937"/>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10</a:t>
            </a:r>
          </a:p>
        </p:txBody>
      </p:sp>
      <p:sp>
        <p:nvSpPr>
          <p:cNvPr name="TextBox 21" id="21"/>
          <p:cNvSpPr txBox="true"/>
          <p:nvPr/>
        </p:nvSpPr>
        <p:spPr>
          <a:xfrm rot="0">
            <a:off x="11393440" y="4431686"/>
            <a:ext cx="5865860" cy="199898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Marykate"/>
                <a:ea typeface="Marykate"/>
                <a:cs typeface="Marykate"/>
                <a:sym typeface="Marykate"/>
              </a:rPr>
              <a:t>Ensuring data accuracy and reliability through robust cleaning methods. Remove Duplicates and spam</a:t>
            </a:r>
          </a:p>
        </p:txBody>
      </p:sp>
      <p:sp>
        <p:nvSpPr>
          <p:cNvPr name="TextBox 22" id="22"/>
          <p:cNvSpPr txBox="true"/>
          <p:nvPr/>
        </p:nvSpPr>
        <p:spPr>
          <a:xfrm rot="0">
            <a:off x="11583225" y="7546522"/>
            <a:ext cx="5328114" cy="2665731"/>
          </a:xfrm>
          <a:prstGeom prst="rect">
            <a:avLst/>
          </a:prstGeom>
        </p:spPr>
        <p:txBody>
          <a:bodyPr anchor="t" rtlCol="false" tIns="0" lIns="0" bIns="0" rIns="0">
            <a:spAutoFit/>
          </a:bodyPr>
          <a:lstStyle/>
          <a:p>
            <a:pPr algn="ctr">
              <a:lnSpc>
                <a:spcPts val="5319"/>
              </a:lnSpc>
            </a:pPr>
            <a:r>
              <a:rPr lang="en-US" sz="3799">
                <a:solidFill>
                  <a:srgbClr val="000000"/>
                </a:solidFill>
                <a:latin typeface="Marykate"/>
                <a:ea typeface="Marykate"/>
                <a:cs typeface="Marykate"/>
                <a:sym typeface="Marykate"/>
              </a:rPr>
              <a:t>Extracting actionable insights that help optimize business strategies.</a:t>
            </a:r>
          </a:p>
          <a:p>
            <a:pPr algn="l">
              <a:lnSpc>
                <a:spcPts val="53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97509" y="2841845"/>
            <a:ext cx="2976440" cy="2976440"/>
            <a:chOff x="0" y="0"/>
            <a:chExt cx="14400530" cy="14400530"/>
          </a:xfrm>
        </p:grpSpPr>
        <p:sp>
          <p:nvSpPr>
            <p:cNvPr name="Freeform 3" id="3"/>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7FB7FB"/>
            </a:solidFill>
          </p:spPr>
        </p:sp>
      </p:grpSp>
      <p:grpSp>
        <p:nvGrpSpPr>
          <p:cNvPr name="Group 4" id="4"/>
          <p:cNvGrpSpPr>
            <a:grpSpLocks noChangeAspect="true"/>
          </p:cNvGrpSpPr>
          <p:nvPr/>
        </p:nvGrpSpPr>
        <p:grpSpPr>
          <a:xfrm rot="-5400000">
            <a:off x="6038168" y="5976154"/>
            <a:ext cx="2976440" cy="2976440"/>
            <a:chOff x="0" y="0"/>
            <a:chExt cx="14400530" cy="14400530"/>
          </a:xfrm>
        </p:grpSpPr>
        <p:sp>
          <p:nvSpPr>
            <p:cNvPr name="Freeform 5" id="5"/>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9EA36"/>
            </a:solidFill>
          </p:spPr>
        </p:sp>
      </p:grpSp>
      <p:grpSp>
        <p:nvGrpSpPr>
          <p:cNvPr name="Group 6" id="6"/>
          <p:cNvGrpSpPr>
            <a:grpSpLocks noChangeAspect="true"/>
          </p:cNvGrpSpPr>
          <p:nvPr/>
        </p:nvGrpSpPr>
        <p:grpSpPr>
          <a:xfrm rot="5400000">
            <a:off x="9233101" y="2784579"/>
            <a:ext cx="2976440" cy="2976440"/>
            <a:chOff x="0" y="0"/>
            <a:chExt cx="14400530" cy="14400530"/>
          </a:xfrm>
        </p:grpSpPr>
        <p:sp>
          <p:nvSpPr>
            <p:cNvPr name="Freeform 7" id="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E9EEB"/>
            </a:solidFill>
          </p:spPr>
        </p:sp>
      </p:grpSp>
      <p:grpSp>
        <p:nvGrpSpPr>
          <p:cNvPr name="Group 8" id="8"/>
          <p:cNvGrpSpPr>
            <a:grpSpLocks noChangeAspect="true"/>
          </p:cNvGrpSpPr>
          <p:nvPr/>
        </p:nvGrpSpPr>
        <p:grpSpPr>
          <a:xfrm rot="-10800000">
            <a:off x="9233101" y="5976154"/>
            <a:ext cx="2976440" cy="2976440"/>
            <a:chOff x="0" y="0"/>
            <a:chExt cx="14400530" cy="14400530"/>
          </a:xfrm>
        </p:grpSpPr>
        <p:sp>
          <p:nvSpPr>
            <p:cNvPr name="Freeform 9" id="9"/>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FA544"/>
            </a:solidFill>
          </p:spPr>
        </p:sp>
      </p:grpSp>
      <p:sp>
        <p:nvSpPr>
          <p:cNvPr name="Freeform 10" id="10"/>
          <p:cNvSpPr/>
          <p:nvPr/>
        </p:nvSpPr>
        <p:spPr>
          <a:xfrm flipH="false" flipV="false" rot="2121955">
            <a:off x="11328505" y="-1901826"/>
            <a:ext cx="10832381" cy="5551595"/>
          </a:xfrm>
          <a:custGeom>
            <a:avLst/>
            <a:gdLst/>
            <a:ahLst/>
            <a:cxnLst/>
            <a:rect r="r" b="b" t="t" l="l"/>
            <a:pathLst>
              <a:path h="5551595" w="10832381">
                <a:moveTo>
                  <a:pt x="0" y="0"/>
                </a:moveTo>
                <a:lnTo>
                  <a:pt x="10832380" y="0"/>
                </a:lnTo>
                <a:lnTo>
                  <a:pt x="10832380" y="5551595"/>
                </a:lnTo>
                <a:lnTo>
                  <a:pt x="0" y="5551595"/>
                </a:lnTo>
                <a:lnTo>
                  <a:pt x="0" y="0"/>
                </a:lnTo>
                <a:close/>
              </a:path>
            </a:pathLst>
          </a:custGeom>
          <a:blipFill>
            <a:blip r:embed="rId3"/>
            <a:stretch>
              <a:fillRect l="0" t="0" r="0" b="0"/>
            </a:stretch>
          </a:blipFill>
        </p:spPr>
      </p:sp>
      <p:sp>
        <p:nvSpPr>
          <p:cNvPr name="Freeform 11" id="11"/>
          <p:cNvSpPr/>
          <p:nvPr/>
        </p:nvSpPr>
        <p:spPr>
          <a:xfrm flipH="true" flipV="false" rot="0">
            <a:off x="-6372443" y="7244453"/>
            <a:ext cx="13958171" cy="7834024"/>
          </a:xfrm>
          <a:custGeom>
            <a:avLst/>
            <a:gdLst/>
            <a:ahLst/>
            <a:cxnLst/>
            <a:rect r="r" b="b" t="t" l="l"/>
            <a:pathLst>
              <a:path h="7834024" w="13958171">
                <a:moveTo>
                  <a:pt x="13958172" y="0"/>
                </a:moveTo>
                <a:lnTo>
                  <a:pt x="0" y="0"/>
                </a:lnTo>
                <a:lnTo>
                  <a:pt x="0" y="7834024"/>
                </a:lnTo>
                <a:lnTo>
                  <a:pt x="13958172" y="7834024"/>
                </a:lnTo>
                <a:lnTo>
                  <a:pt x="13958172" y="0"/>
                </a:lnTo>
                <a:close/>
              </a:path>
            </a:pathLst>
          </a:custGeom>
          <a:blipFill>
            <a:blip r:embed="rId4"/>
            <a:stretch>
              <a:fillRect l="0" t="0" r="0" b="0"/>
            </a:stretch>
          </a:blipFill>
        </p:spPr>
      </p:sp>
      <p:grpSp>
        <p:nvGrpSpPr>
          <p:cNvPr name="Group 12" id="12"/>
          <p:cNvGrpSpPr/>
          <p:nvPr/>
        </p:nvGrpSpPr>
        <p:grpSpPr>
          <a:xfrm rot="0">
            <a:off x="704986" y="1608325"/>
            <a:ext cx="16941459" cy="903825"/>
            <a:chOff x="0" y="0"/>
            <a:chExt cx="4461948" cy="238045"/>
          </a:xfrm>
        </p:grpSpPr>
        <p:sp>
          <p:nvSpPr>
            <p:cNvPr name="Freeform 13" id="13"/>
            <p:cNvSpPr/>
            <p:nvPr/>
          </p:nvSpPr>
          <p:spPr>
            <a:xfrm flipH="false" flipV="false" rot="0">
              <a:off x="0" y="0"/>
              <a:ext cx="4461948" cy="238045"/>
            </a:xfrm>
            <a:custGeom>
              <a:avLst/>
              <a:gdLst/>
              <a:ahLst/>
              <a:cxnLst/>
              <a:rect r="r" b="b" t="t" l="l"/>
              <a:pathLst>
                <a:path h="238045" w="4461948">
                  <a:moveTo>
                    <a:pt x="23306" y="0"/>
                  </a:moveTo>
                  <a:lnTo>
                    <a:pt x="4438642" y="0"/>
                  </a:lnTo>
                  <a:cubicBezTo>
                    <a:pt x="4451514" y="0"/>
                    <a:pt x="4461948" y="10434"/>
                    <a:pt x="4461948" y="23306"/>
                  </a:cubicBezTo>
                  <a:lnTo>
                    <a:pt x="4461948" y="214739"/>
                  </a:lnTo>
                  <a:cubicBezTo>
                    <a:pt x="4461948" y="220920"/>
                    <a:pt x="4459493" y="226848"/>
                    <a:pt x="4455122" y="231218"/>
                  </a:cubicBezTo>
                  <a:cubicBezTo>
                    <a:pt x="4450751" y="235589"/>
                    <a:pt x="4444823" y="238045"/>
                    <a:pt x="4438642" y="238045"/>
                  </a:cubicBezTo>
                  <a:lnTo>
                    <a:pt x="23306" y="238045"/>
                  </a:lnTo>
                  <a:cubicBezTo>
                    <a:pt x="10434" y="238045"/>
                    <a:pt x="0" y="227610"/>
                    <a:pt x="0" y="214739"/>
                  </a:cubicBezTo>
                  <a:lnTo>
                    <a:pt x="0" y="23306"/>
                  </a:lnTo>
                  <a:cubicBezTo>
                    <a:pt x="0" y="10434"/>
                    <a:pt x="10434" y="0"/>
                    <a:pt x="23306" y="0"/>
                  </a:cubicBezTo>
                  <a:close/>
                </a:path>
              </a:pathLst>
            </a:custGeom>
            <a:solidFill>
              <a:srgbClr val="FE9EEB"/>
            </a:solidFill>
          </p:spPr>
        </p:sp>
        <p:sp>
          <p:nvSpPr>
            <p:cNvPr name="TextBox 14" id="14"/>
            <p:cNvSpPr txBox="true"/>
            <p:nvPr/>
          </p:nvSpPr>
          <p:spPr>
            <a:xfrm>
              <a:off x="0" y="-38100"/>
              <a:ext cx="4461948" cy="276145"/>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764164" y="708129"/>
            <a:ext cx="19816329" cy="1543050"/>
          </a:xfrm>
          <a:prstGeom prst="rect">
            <a:avLst/>
          </a:prstGeom>
        </p:spPr>
        <p:txBody>
          <a:bodyPr anchor="t" rtlCol="false" tIns="0" lIns="0" bIns="0" rIns="0">
            <a:spAutoFit/>
          </a:bodyPr>
          <a:lstStyle/>
          <a:p>
            <a:pPr algn="ctr" marL="0" indent="0" lvl="0">
              <a:lnSpc>
                <a:spcPts val="12599"/>
              </a:lnSpc>
              <a:spcBef>
                <a:spcPct val="0"/>
              </a:spcBef>
            </a:pPr>
            <a:r>
              <a:rPr lang="en-US" sz="9000" spc="1503">
                <a:solidFill>
                  <a:srgbClr val="000000"/>
                </a:solidFill>
                <a:latin typeface="Peace Sans"/>
                <a:ea typeface="Peace Sans"/>
                <a:cs typeface="Peace Sans"/>
                <a:sym typeface="Peace Sans"/>
              </a:rPr>
              <a:t>Cloud Computing Tools</a:t>
            </a:r>
          </a:p>
        </p:txBody>
      </p:sp>
      <p:sp>
        <p:nvSpPr>
          <p:cNvPr name="TextBox 16" id="16"/>
          <p:cNvSpPr txBox="true"/>
          <p:nvPr/>
        </p:nvSpPr>
        <p:spPr>
          <a:xfrm rot="0">
            <a:off x="6279475" y="3779087"/>
            <a:ext cx="2493828" cy="873125"/>
          </a:xfrm>
          <a:prstGeom prst="rect">
            <a:avLst/>
          </a:prstGeom>
        </p:spPr>
        <p:txBody>
          <a:bodyPr anchor="t" rtlCol="false" tIns="0" lIns="0" bIns="0" rIns="0">
            <a:spAutoFit/>
          </a:bodyPr>
          <a:lstStyle/>
          <a:p>
            <a:pPr algn="ctr">
              <a:lnSpc>
                <a:spcPts val="7000"/>
              </a:lnSpc>
            </a:pPr>
            <a:r>
              <a:rPr lang="en-US" sz="5000" spc="420">
                <a:solidFill>
                  <a:srgbClr val="000000"/>
                </a:solidFill>
                <a:latin typeface="Marykate"/>
                <a:ea typeface="Marykate"/>
                <a:cs typeface="Marykate"/>
                <a:sym typeface="Marykate"/>
              </a:rPr>
              <a:t>STORAGE</a:t>
            </a:r>
          </a:p>
        </p:txBody>
      </p:sp>
      <p:sp>
        <p:nvSpPr>
          <p:cNvPr name="TextBox 17" id="17"/>
          <p:cNvSpPr txBox="true"/>
          <p:nvPr/>
        </p:nvSpPr>
        <p:spPr>
          <a:xfrm rot="0">
            <a:off x="9233101" y="3898577"/>
            <a:ext cx="3378731" cy="873125"/>
          </a:xfrm>
          <a:prstGeom prst="rect">
            <a:avLst/>
          </a:prstGeom>
        </p:spPr>
        <p:txBody>
          <a:bodyPr anchor="t" rtlCol="false" tIns="0" lIns="0" bIns="0" rIns="0">
            <a:spAutoFit/>
          </a:bodyPr>
          <a:lstStyle/>
          <a:p>
            <a:pPr algn="ctr">
              <a:lnSpc>
                <a:spcPts val="7000"/>
              </a:lnSpc>
            </a:pPr>
            <a:r>
              <a:rPr lang="en-US" sz="5000" spc="420">
                <a:solidFill>
                  <a:srgbClr val="000000"/>
                </a:solidFill>
                <a:latin typeface="Marykate"/>
                <a:ea typeface="Marykate"/>
                <a:cs typeface="Marykate"/>
                <a:sym typeface="Marykate"/>
              </a:rPr>
              <a:t>PROCESSING</a:t>
            </a:r>
          </a:p>
        </p:txBody>
      </p:sp>
      <p:sp>
        <p:nvSpPr>
          <p:cNvPr name="TextBox 18" id="18"/>
          <p:cNvSpPr txBox="true"/>
          <p:nvPr/>
        </p:nvSpPr>
        <p:spPr>
          <a:xfrm rot="0">
            <a:off x="5762192" y="6750741"/>
            <a:ext cx="3470909" cy="873125"/>
          </a:xfrm>
          <a:prstGeom prst="rect">
            <a:avLst/>
          </a:prstGeom>
        </p:spPr>
        <p:txBody>
          <a:bodyPr anchor="t" rtlCol="false" tIns="0" lIns="0" bIns="0" rIns="0">
            <a:spAutoFit/>
          </a:bodyPr>
          <a:lstStyle/>
          <a:p>
            <a:pPr algn="ctr">
              <a:lnSpc>
                <a:spcPts val="7000"/>
              </a:lnSpc>
            </a:pPr>
            <a:r>
              <a:rPr lang="en-US" sz="5000" spc="420">
                <a:solidFill>
                  <a:srgbClr val="000000"/>
                </a:solidFill>
                <a:latin typeface="Marykate"/>
                <a:ea typeface="Marykate"/>
                <a:cs typeface="Marykate"/>
                <a:sym typeface="Marykate"/>
              </a:rPr>
              <a:t>DEPLOYMENT</a:t>
            </a:r>
          </a:p>
        </p:txBody>
      </p:sp>
      <p:sp>
        <p:nvSpPr>
          <p:cNvPr name="TextBox 19" id="19"/>
          <p:cNvSpPr txBox="true"/>
          <p:nvPr/>
        </p:nvSpPr>
        <p:spPr>
          <a:xfrm rot="0">
            <a:off x="9233101" y="6843928"/>
            <a:ext cx="4171457" cy="873125"/>
          </a:xfrm>
          <a:prstGeom prst="rect">
            <a:avLst/>
          </a:prstGeom>
        </p:spPr>
        <p:txBody>
          <a:bodyPr anchor="t" rtlCol="false" tIns="0" lIns="0" bIns="0" rIns="0">
            <a:spAutoFit/>
          </a:bodyPr>
          <a:lstStyle/>
          <a:p>
            <a:pPr algn="ctr">
              <a:lnSpc>
                <a:spcPts val="7000"/>
              </a:lnSpc>
            </a:pPr>
            <a:r>
              <a:rPr lang="en-US" sz="5000" spc="420">
                <a:solidFill>
                  <a:srgbClr val="000000"/>
                </a:solidFill>
                <a:latin typeface="Marykate"/>
                <a:ea typeface="Marykate"/>
                <a:cs typeface="Marykate"/>
                <a:sym typeface="Marykate"/>
              </a:rPr>
              <a:t>VISUALIZATION</a:t>
            </a:r>
          </a:p>
        </p:txBody>
      </p:sp>
      <p:sp>
        <p:nvSpPr>
          <p:cNvPr name="TextBox 20" id="20"/>
          <p:cNvSpPr txBox="true"/>
          <p:nvPr/>
        </p:nvSpPr>
        <p:spPr>
          <a:xfrm rot="0">
            <a:off x="1908075" y="3101328"/>
            <a:ext cx="3473370" cy="749300"/>
          </a:xfrm>
          <a:prstGeom prst="rect">
            <a:avLst/>
          </a:prstGeom>
        </p:spPr>
        <p:txBody>
          <a:bodyPr anchor="t" rtlCol="false" tIns="0" lIns="0" bIns="0" rIns="0">
            <a:spAutoFit/>
          </a:bodyPr>
          <a:lstStyle/>
          <a:p>
            <a:pPr algn="ctr">
              <a:lnSpc>
                <a:spcPts val="5799"/>
              </a:lnSpc>
            </a:pPr>
            <a:r>
              <a:rPr lang="en-US" sz="4999">
                <a:solidFill>
                  <a:srgbClr val="000000"/>
                </a:solidFill>
                <a:latin typeface="Marykate"/>
                <a:ea typeface="Marykate"/>
                <a:cs typeface="Marykate"/>
                <a:sym typeface="Marykate"/>
              </a:rPr>
              <a:t>Data Storage</a:t>
            </a:r>
          </a:p>
        </p:txBody>
      </p:sp>
      <p:sp>
        <p:nvSpPr>
          <p:cNvPr name="TextBox 21" id="21"/>
          <p:cNvSpPr txBox="true"/>
          <p:nvPr/>
        </p:nvSpPr>
        <p:spPr>
          <a:xfrm rot="0">
            <a:off x="1155821" y="6344536"/>
            <a:ext cx="4225624" cy="758825"/>
          </a:xfrm>
          <a:prstGeom prst="rect">
            <a:avLst/>
          </a:prstGeom>
        </p:spPr>
        <p:txBody>
          <a:bodyPr anchor="t" rtlCol="false" tIns="0" lIns="0" bIns="0" rIns="0">
            <a:spAutoFit/>
          </a:bodyPr>
          <a:lstStyle/>
          <a:p>
            <a:pPr algn="r" marL="0" indent="0" lvl="0">
              <a:lnSpc>
                <a:spcPts val="5800"/>
              </a:lnSpc>
              <a:spcBef>
                <a:spcPct val="0"/>
              </a:spcBef>
            </a:pPr>
            <a:r>
              <a:rPr lang="en-US" sz="5000">
                <a:solidFill>
                  <a:srgbClr val="000000"/>
                </a:solidFill>
                <a:latin typeface="Marykate"/>
                <a:ea typeface="Marykate"/>
                <a:cs typeface="Marykate"/>
                <a:sym typeface="Marykate"/>
              </a:rPr>
              <a:t>Model Deployment</a:t>
            </a:r>
          </a:p>
        </p:txBody>
      </p:sp>
      <p:sp>
        <p:nvSpPr>
          <p:cNvPr name="TextBox 22" id="22"/>
          <p:cNvSpPr txBox="true"/>
          <p:nvPr/>
        </p:nvSpPr>
        <p:spPr>
          <a:xfrm rot="0">
            <a:off x="13404558" y="2964882"/>
            <a:ext cx="3803810" cy="758825"/>
          </a:xfrm>
          <a:prstGeom prst="rect">
            <a:avLst/>
          </a:prstGeom>
        </p:spPr>
        <p:txBody>
          <a:bodyPr anchor="t" rtlCol="false" tIns="0" lIns="0" bIns="0" rIns="0">
            <a:spAutoFit/>
          </a:bodyPr>
          <a:lstStyle/>
          <a:p>
            <a:pPr algn="l" marL="0" indent="0" lvl="0">
              <a:lnSpc>
                <a:spcPts val="5800"/>
              </a:lnSpc>
              <a:spcBef>
                <a:spcPct val="0"/>
              </a:spcBef>
            </a:pPr>
            <a:r>
              <a:rPr lang="en-US" sz="5000">
                <a:solidFill>
                  <a:srgbClr val="000000"/>
                </a:solidFill>
                <a:latin typeface="Marykate"/>
                <a:ea typeface="Marykate"/>
                <a:cs typeface="Marykate"/>
                <a:sym typeface="Marykate"/>
              </a:rPr>
              <a:t>Data Processing</a:t>
            </a:r>
          </a:p>
        </p:txBody>
      </p:sp>
      <p:sp>
        <p:nvSpPr>
          <p:cNvPr name="TextBox 23" id="23"/>
          <p:cNvSpPr txBox="true"/>
          <p:nvPr/>
        </p:nvSpPr>
        <p:spPr>
          <a:xfrm rot="0">
            <a:off x="13617605" y="6344536"/>
            <a:ext cx="4301739" cy="758825"/>
          </a:xfrm>
          <a:prstGeom prst="rect">
            <a:avLst/>
          </a:prstGeom>
        </p:spPr>
        <p:txBody>
          <a:bodyPr anchor="t" rtlCol="false" tIns="0" lIns="0" bIns="0" rIns="0">
            <a:spAutoFit/>
          </a:bodyPr>
          <a:lstStyle/>
          <a:p>
            <a:pPr algn="l" marL="0" indent="0" lvl="0">
              <a:lnSpc>
                <a:spcPts val="5800"/>
              </a:lnSpc>
              <a:spcBef>
                <a:spcPct val="0"/>
              </a:spcBef>
            </a:pPr>
            <a:r>
              <a:rPr lang="en-US" sz="5000">
                <a:solidFill>
                  <a:srgbClr val="000000"/>
                </a:solidFill>
                <a:latin typeface="Marykate"/>
                <a:ea typeface="Marykate"/>
                <a:cs typeface="Marykate"/>
                <a:sym typeface="Marykate"/>
              </a:rPr>
              <a:t>Visualization</a:t>
            </a:r>
          </a:p>
        </p:txBody>
      </p:sp>
      <p:sp>
        <p:nvSpPr>
          <p:cNvPr name="TextBox 24" id="24"/>
          <p:cNvSpPr txBox="true"/>
          <p:nvPr/>
        </p:nvSpPr>
        <p:spPr>
          <a:xfrm rot="0">
            <a:off x="1908075" y="3868036"/>
            <a:ext cx="3473370" cy="2233295"/>
          </a:xfrm>
          <a:prstGeom prst="rect">
            <a:avLst/>
          </a:prstGeom>
        </p:spPr>
        <p:txBody>
          <a:bodyPr anchor="t" rtlCol="false" tIns="0" lIns="0" bIns="0" rIns="0">
            <a:spAutoFit/>
          </a:bodyPr>
          <a:lstStyle/>
          <a:p>
            <a:pPr algn="just">
              <a:lnSpc>
                <a:spcPts val="4479"/>
              </a:lnSpc>
            </a:pPr>
            <a:r>
              <a:rPr lang="en-US" sz="3199">
                <a:solidFill>
                  <a:srgbClr val="000000"/>
                </a:solidFill>
                <a:latin typeface="Marykate"/>
                <a:ea typeface="Marykate"/>
                <a:cs typeface="Marykate"/>
                <a:sym typeface="Marykate"/>
              </a:rPr>
              <a:t>AWS S3 – a secure and scalable way to store Yelp reviews.</a:t>
            </a:r>
          </a:p>
          <a:p>
            <a:pPr algn="just">
              <a:lnSpc>
                <a:spcPts val="4479"/>
              </a:lnSpc>
              <a:spcBef>
                <a:spcPct val="0"/>
              </a:spcBef>
            </a:pPr>
          </a:p>
        </p:txBody>
      </p:sp>
      <p:sp>
        <p:nvSpPr>
          <p:cNvPr name="TextBox 25" id="25"/>
          <p:cNvSpPr txBox="true"/>
          <p:nvPr/>
        </p:nvSpPr>
        <p:spPr>
          <a:xfrm rot="0">
            <a:off x="1744566" y="7463565"/>
            <a:ext cx="3473370" cy="2698191"/>
          </a:xfrm>
          <a:prstGeom prst="rect">
            <a:avLst/>
          </a:prstGeom>
        </p:spPr>
        <p:txBody>
          <a:bodyPr anchor="t" rtlCol="false" tIns="0" lIns="0" bIns="0" rIns="0">
            <a:spAutoFit/>
          </a:bodyPr>
          <a:lstStyle/>
          <a:p>
            <a:pPr algn="r">
              <a:lnSpc>
                <a:spcPts val="4479"/>
              </a:lnSpc>
            </a:pPr>
            <a:r>
              <a:rPr lang="en-US" sz="3199">
                <a:solidFill>
                  <a:srgbClr val="000000"/>
                </a:solidFill>
                <a:latin typeface="Marykate"/>
                <a:ea typeface="Marykate"/>
                <a:cs typeface="Marykate"/>
                <a:sym typeface="Marykate"/>
              </a:rPr>
              <a:t>AWS SageMaker – Train and deploy models using machine learning method</a:t>
            </a:r>
          </a:p>
          <a:p>
            <a:pPr algn="l">
              <a:lnSpc>
                <a:spcPts val="4479"/>
              </a:lnSpc>
            </a:pPr>
            <a:r>
              <a:rPr lang="en-US" sz="3199">
                <a:solidFill>
                  <a:srgbClr val="000000"/>
                </a:solidFill>
                <a:latin typeface="Marykate"/>
                <a:ea typeface="Marykate"/>
                <a:cs typeface="Marykate"/>
                <a:sym typeface="Marykate"/>
              </a:rPr>
              <a:t>.Real-time analysis.</a:t>
            </a:r>
          </a:p>
          <a:p>
            <a:pPr algn="r" marL="0" indent="0" lvl="0">
              <a:lnSpc>
                <a:spcPts val="3631"/>
              </a:lnSpc>
              <a:spcBef>
                <a:spcPct val="0"/>
              </a:spcBef>
            </a:pPr>
          </a:p>
        </p:txBody>
      </p:sp>
      <p:sp>
        <p:nvSpPr>
          <p:cNvPr name="TextBox 26" id="26"/>
          <p:cNvSpPr txBox="true"/>
          <p:nvPr/>
        </p:nvSpPr>
        <p:spPr>
          <a:xfrm rot="0">
            <a:off x="13507182" y="4109763"/>
            <a:ext cx="3933272" cy="1671320"/>
          </a:xfrm>
          <a:prstGeom prst="rect">
            <a:avLst/>
          </a:prstGeom>
        </p:spPr>
        <p:txBody>
          <a:bodyPr anchor="t" rtlCol="false" tIns="0" lIns="0" bIns="0" rIns="0">
            <a:spAutoFit/>
          </a:bodyPr>
          <a:lstStyle/>
          <a:p>
            <a:pPr algn="l" marL="0" indent="0" lvl="0">
              <a:lnSpc>
                <a:spcPts val="4479"/>
              </a:lnSpc>
              <a:spcBef>
                <a:spcPct val="0"/>
              </a:spcBef>
            </a:pPr>
            <a:r>
              <a:rPr lang="en-US" sz="3199">
                <a:solidFill>
                  <a:srgbClr val="000000"/>
                </a:solidFill>
                <a:latin typeface="Marykate"/>
                <a:ea typeface="Marykate"/>
                <a:cs typeface="Marykate"/>
                <a:sym typeface="Marykate"/>
              </a:rPr>
              <a:t>AWS EMR – Use distributed computing for large-scale data transformation.</a:t>
            </a:r>
          </a:p>
        </p:txBody>
      </p:sp>
      <p:sp>
        <p:nvSpPr>
          <p:cNvPr name="TextBox 27" id="27"/>
          <p:cNvSpPr txBox="true"/>
          <p:nvPr/>
        </p:nvSpPr>
        <p:spPr>
          <a:xfrm rot="0">
            <a:off x="13617605" y="7240045"/>
            <a:ext cx="3641695" cy="2233295"/>
          </a:xfrm>
          <a:prstGeom prst="rect">
            <a:avLst/>
          </a:prstGeom>
        </p:spPr>
        <p:txBody>
          <a:bodyPr anchor="t" rtlCol="false" tIns="0" lIns="0" bIns="0" rIns="0">
            <a:spAutoFit/>
          </a:bodyPr>
          <a:lstStyle/>
          <a:p>
            <a:pPr algn="l">
              <a:lnSpc>
                <a:spcPts val="4479"/>
              </a:lnSpc>
            </a:pPr>
            <a:r>
              <a:rPr lang="en-US" sz="3199">
                <a:solidFill>
                  <a:srgbClr val="000000"/>
                </a:solidFill>
                <a:latin typeface="Marykate"/>
                <a:ea typeface="Marykate"/>
                <a:cs typeface="Marykate"/>
                <a:sym typeface="Marykate"/>
              </a:rPr>
              <a:t>AWS QuickSight – Interactive dashboards for business insights.</a:t>
            </a:r>
          </a:p>
          <a:p>
            <a:pPr algn="l" marL="0" indent="0" lvl="0">
              <a:lnSpc>
                <a:spcPts val="4479"/>
              </a:lnSpc>
              <a:spcBef>
                <a:spcPct val="0"/>
              </a:spcBef>
            </a:pPr>
          </a:p>
        </p:txBody>
      </p:sp>
      <p:sp>
        <p:nvSpPr>
          <p:cNvPr name="TextBox 28" id="28"/>
          <p:cNvSpPr txBox="true"/>
          <p:nvPr/>
        </p:nvSpPr>
        <p:spPr>
          <a:xfrm rot="0">
            <a:off x="16592908" y="9088937"/>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731295">
            <a:off x="-3794926" y="-1519743"/>
            <a:ext cx="7295637" cy="9892389"/>
          </a:xfrm>
          <a:custGeom>
            <a:avLst/>
            <a:gdLst/>
            <a:ahLst/>
            <a:cxnLst/>
            <a:rect r="r" b="b" t="t" l="l"/>
            <a:pathLst>
              <a:path h="9892389" w="7295637">
                <a:moveTo>
                  <a:pt x="0" y="0"/>
                </a:moveTo>
                <a:lnTo>
                  <a:pt x="7295637" y="0"/>
                </a:lnTo>
                <a:lnTo>
                  <a:pt x="7295637" y="9892389"/>
                </a:lnTo>
                <a:lnTo>
                  <a:pt x="0" y="9892389"/>
                </a:lnTo>
                <a:lnTo>
                  <a:pt x="0" y="0"/>
                </a:lnTo>
                <a:close/>
              </a:path>
            </a:pathLst>
          </a:custGeom>
          <a:blipFill>
            <a:blip r:embed="rId2"/>
            <a:stretch>
              <a:fillRect l="0" t="0" r="0" b="0"/>
            </a:stretch>
          </a:blipFill>
        </p:spPr>
      </p:sp>
      <p:sp>
        <p:nvSpPr>
          <p:cNvPr name="Freeform 3" id="3"/>
          <p:cNvSpPr/>
          <p:nvPr/>
        </p:nvSpPr>
        <p:spPr>
          <a:xfrm flipH="false" flipV="false" rot="0">
            <a:off x="11770595" y="-4007229"/>
            <a:ext cx="6336792" cy="8229600"/>
          </a:xfrm>
          <a:custGeom>
            <a:avLst/>
            <a:gdLst/>
            <a:ahLst/>
            <a:cxnLst/>
            <a:rect r="r" b="b" t="t" l="l"/>
            <a:pathLst>
              <a:path h="8229600" w="6336792">
                <a:moveTo>
                  <a:pt x="0" y="0"/>
                </a:moveTo>
                <a:lnTo>
                  <a:pt x="6336792" y="0"/>
                </a:lnTo>
                <a:lnTo>
                  <a:pt x="6336792"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2418367" y="1837143"/>
            <a:ext cx="13124913" cy="607760"/>
            <a:chOff x="0" y="0"/>
            <a:chExt cx="3456767" cy="160068"/>
          </a:xfrm>
        </p:grpSpPr>
        <p:sp>
          <p:nvSpPr>
            <p:cNvPr name="Freeform 5" id="5"/>
            <p:cNvSpPr/>
            <p:nvPr/>
          </p:nvSpPr>
          <p:spPr>
            <a:xfrm flipH="false" flipV="false" rot="0">
              <a:off x="0" y="0"/>
              <a:ext cx="3456767" cy="160068"/>
            </a:xfrm>
            <a:custGeom>
              <a:avLst/>
              <a:gdLst/>
              <a:ahLst/>
              <a:cxnLst/>
              <a:rect r="r" b="b" t="t" l="l"/>
              <a:pathLst>
                <a:path h="160068" w="3456767">
                  <a:moveTo>
                    <a:pt x="30083" y="0"/>
                  </a:moveTo>
                  <a:lnTo>
                    <a:pt x="3426684" y="0"/>
                  </a:lnTo>
                  <a:cubicBezTo>
                    <a:pt x="3443299" y="0"/>
                    <a:pt x="3456767" y="13469"/>
                    <a:pt x="3456767" y="30083"/>
                  </a:cubicBezTo>
                  <a:lnTo>
                    <a:pt x="3456767" y="129985"/>
                  </a:lnTo>
                  <a:cubicBezTo>
                    <a:pt x="3456767" y="146600"/>
                    <a:pt x="3443299" y="160068"/>
                    <a:pt x="3426684" y="160068"/>
                  </a:cubicBezTo>
                  <a:lnTo>
                    <a:pt x="30083" y="160068"/>
                  </a:lnTo>
                  <a:cubicBezTo>
                    <a:pt x="13469" y="160068"/>
                    <a:pt x="0" y="146600"/>
                    <a:pt x="0" y="129985"/>
                  </a:cubicBezTo>
                  <a:lnTo>
                    <a:pt x="0" y="30083"/>
                  </a:lnTo>
                  <a:cubicBezTo>
                    <a:pt x="0" y="13469"/>
                    <a:pt x="13469" y="0"/>
                    <a:pt x="30083" y="0"/>
                  </a:cubicBezTo>
                  <a:close/>
                </a:path>
              </a:pathLst>
            </a:custGeom>
            <a:solidFill>
              <a:srgbClr val="FFA544"/>
            </a:solidFill>
          </p:spPr>
        </p:sp>
        <p:sp>
          <p:nvSpPr>
            <p:cNvPr name="TextBox 6" id="6"/>
            <p:cNvSpPr txBox="true"/>
            <p:nvPr/>
          </p:nvSpPr>
          <p:spPr>
            <a:xfrm>
              <a:off x="0" y="-38100"/>
              <a:ext cx="3456767" cy="198168"/>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261739" y="4406256"/>
            <a:ext cx="5545732" cy="3084813"/>
          </a:xfrm>
          <a:custGeom>
            <a:avLst/>
            <a:gdLst/>
            <a:ahLst/>
            <a:cxnLst/>
            <a:rect r="r" b="b" t="t" l="l"/>
            <a:pathLst>
              <a:path h="3084813" w="5545732">
                <a:moveTo>
                  <a:pt x="0" y="0"/>
                </a:moveTo>
                <a:lnTo>
                  <a:pt x="5545733" y="0"/>
                </a:lnTo>
                <a:lnTo>
                  <a:pt x="5545733" y="3084814"/>
                </a:lnTo>
                <a:lnTo>
                  <a:pt x="0" y="3084814"/>
                </a:lnTo>
                <a:lnTo>
                  <a:pt x="0" y="0"/>
                </a:lnTo>
                <a:close/>
              </a:path>
            </a:pathLst>
          </a:custGeom>
          <a:blipFill>
            <a:blip r:embed="rId4"/>
            <a:stretch>
              <a:fillRect l="0" t="0" r="0" b="0"/>
            </a:stretch>
          </a:blipFill>
        </p:spPr>
      </p:sp>
      <p:sp>
        <p:nvSpPr>
          <p:cNvPr name="Freeform 8" id="8"/>
          <p:cNvSpPr/>
          <p:nvPr/>
        </p:nvSpPr>
        <p:spPr>
          <a:xfrm flipH="false" flipV="false" rot="0">
            <a:off x="7439651" y="4015731"/>
            <a:ext cx="4726903" cy="2784576"/>
          </a:xfrm>
          <a:custGeom>
            <a:avLst/>
            <a:gdLst/>
            <a:ahLst/>
            <a:cxnLst/>
            <a:rect r="r" b="b" t="t" l="l"/>
            <a:pathLst>
              <a:path h="2784576" w="4726903">
                <a:moveTo>
                  <a:pt x="0" y="0"/>
                </a:moveTo>
                <a:lnTo>
                  <a:pt x="4726903" y="0"/>
                </a:lnTo>
                <a:lnTo>
                  <a:pt x="4726903" y="2784576"/>
                </a:lnTo>
                <a:lnTo>
                  <a:pt x="0" y="2784576"/>
                </a:lnTo>
                <a:lnTo>
                  <a:pt x="0" y="0"/>
                </a:lnTo>
                <a:close/>
              </a:path>
            </a:pathLst>
          </a:custGeom>
          <a:blipFill>
            <a:blip r:embed="rId5"/>
            <a:stretch>
              <a:fillRect l="0" t="0" r="0" b="0"/>
            </a:stretch>
          </a:blipFill>
        </p:spPr>
      </p:sp>
      <p:sp>
        <p:nvSpPr>
          <p:cNvPr name="Freeform 9" id="9"/>
          <p:cNvSpPr/>
          <p:nvPr/>
        </p:nvSpPr>
        <p:spPr>
          <a:xfrm flipH="false" flipV="false" rot="0">
            <a:off x="7677530" y="6943182"/>
            <a:ext cx="4489024" cy="2923085"/>
          </a:xfrm>
          <a:custGeom>
            <a:avLst/>
            <a:gdLst/>
            <a:ahLst/>
            <a:cxnLst/>
            <a:rect r="r" b="b" t="t" l="l"/>
            <a:pathLst>
              <a:path h="2923085" w="4489024">
                <a:moveTo>
                  <a:pt x="0" y="0"/>
                </a:moveTo>
                <a:lnTo>
                  <a:pt x="4489024" y="0"/>
                </a:lnTo>
                <a:lnTo>
                  <a:pt x="4489024" y="2923085"/>
                </a:lnTo>
                <a:lnTo>
                  <a:pt x="0" y="2923085"/>
                </a:lnTo>
                <a:lnTo>
                  <a:pt x="0" y="0"/>
                </a:lnTo>
                <a:close/>
              </a:path>
            </a:pathLst>
          </a:custGeom>
          <a:blipFill>
            <a:blip r:embed="rId6"/>
            <a:stretch>
              <a:fillRect l="0" t="0" r="0" b="0"/>
            </a:stretch>
          </a:blipFill>
        </p:spPr>
      </p:sp>
      <p:sp>
        <p:nvSpPr>
          <p:cNvPr name="TextBox 10" id="10"/>
          <p:cNvSpPr txBox="true"/>
          <p:nvPr/>
        </p:nvSpPr>
        <p:spPr>
          <a:xfrm rot="0">
            <a:off x="3022656" y="820862"/>
            <a:ext cx="11916335" cy="1543050"/>
          </a:xfrm>
          <a:prstGeom prst="rect">
            <a:avLst/>
          </a:prstGeom>
        </p:spPr>
        <p:txBody>
          <a:bodyPr anchor="t" rtlCol="false" tIns="0" lIns="0" bIns="0" rIns="0">
            <a:spAutoFit/>
          </a:bodyPr>
          <a:lstStyle/>
          <a:p>
            <a:pPr algn="ctr" marL="0" indent="0" lvl="0">
              <a:lnSpc>
                <a:spcPts val="12599"/>
              </a:lnSpc>
              <a:spcBef>
                <a:spcPct val="0"/>
              </a:spcBef>
            </a:pPr>
            <a:r>
              <a:rPr lang="en-US" sz="9000" spc="1296">
                <a:solidFill>
                  <a:srgbClr val="000000"/>
                </a:solidFill>
                <a:latin typeface="Peace Sans"/>
                <a:ea typeface="Peace Sans"/>
                <a:cs typeface="Peace Sans"/>
                <a:sym typeface="Peace Sans"/>
              </a:rPr>
              <a:t>Demo</a:t>
            </a:r>
          </a:p>
        </p:txBody>
      </p:sp>
      <p:sp>
        <p:nvSpPr>
          <p:cNvPr name="TextBox 11" id="11"/>
          <p:cNvSpPr txBox="true"/>
          <p:nvPr/>
        </p:nvSpPr>
        <p:spPr>
          <a:xfrm rot="0">
            <a:off x="1786187" y="2799706"/>
            <a:ext cx="4846986" cy="1454150"/>
          </a:xfrm>
          <a:prstGeom prst="rect">
            <a:avLst/>
          </a:prstGeom>
        </p:spPr>
        <p:txBody>
          <a:bodyPr anchor="t" rtlCol="false" tIns="0" lIns="0" bIns="0" rIns="0">
            <a:spAutoFit/>
          </a:bodyPr>
          <a:lstStyle/>
          <a:p>
            <a:pPr algn="l">
              <a:lnSpc>
                <a:spcPts val="5650"/>
              </a:lnSpc>
            </a:pPr>
            <a:r>
              <a:rPr lang="en-US" sz="5000">
                <a:solidFill>
                  <a:srgbClr val="000000"/>
                </a:solidFill>
                <a:latin typeface="Marykate"/>
                <a:ea typeface="Marykate"/>
                <a:cs typeface="Marykate"/>
                <a:sym typeface="Marykate"/>
              </a:rPr>
              <a:t>Sentiment Analysis: Compared two models</a:t>
            </a:r>
          </a:p>
        </p:txBody>
      </p:sp>
      <p:sp>
        <p:nvSpPr>
          <p:cNvPr name="TextBox 12" id="12"/>
          <p:cNvSpPr txBox="true"/>
          <p:nvPr/>
        </p:nvSpPr>
        <p:spPr>
          <a:xfrm rot="0">
            <a:off x="7806058" y="3133081"/>
            <a:ext cx="9709308" cy="739775"/>
          </a:xfrm>
          <a:prstGeom prst="rect">
            <a:avLst/>
          </a:prstGeom>
        </p:spPr>
        <p:txBody>
          <a:bodyPr anchor="t" rtlCol="false" tIns="0" lIns="0" bIns="0" rIns="0">
            <a:spAutoFit/>
          </a:bodyPr>
          <a:lstStyle/>
          <a:p>
            <a:pPr algn="just" marL="0" indent="0" lvl="0">
              <a:lnSpc>
                <a:spcPts val="5650"/>
              </a:lnSpc>
              <a:spcBef>
                <a:spcPct val="0"/>
              </a:spcBef>
            </a:pPr>
            <a:r>
              <a:rPr lang="en-US" sz="5000">
                <a:solidFill>
                  <a:srgbClr val="000000"/>
                </a:solidFill>
                <a:latin typeface="Marykate"/>
                <a:ea typeface="Marykate"/>
                <a:cs typeface="Marykate"/>
                <a:sym typeface="Marykate"/>
              </a:rPr>
              <a:t>Aspect-Based Sentiment Analysis: </a:t>
            </a:r>
          </a:p>
        </p:txBody>
      </p:sp>
      <p:sp>
        <p:nvSpPr>
          <p:cNvPr name="TextBox 13" id="13"/>
          <p:cNvSpPr txBox="true"/>
          <p:nvPr/>
        </p:nvSpPr>
        <p:spPr>
          <a:xfrm rot="0">
            <a:off x="1699038" y="7595845"/>
            <a:ext cx="5021284" cy="2621915"/>
          </a:xfrm>
          <a:prstGeom prst="rect">
            <a:avLst/>
          </a:prstGeom>
        </p:spPr>
        <p:txBody>
          <a:bodyPr anchor="t" rtlCol="false" tIns="0" lIns="0" bIns="0" rIns="0">
            <a:spAutoFit/>
          </a:bodyPr>
          <a:lstStyle/>
          <a:p>
            <a:pPr algn="l" marL="604516" indent="-302258" lvl="1">
              <a:lnSpc>
                <a:spcPts val="3639"/>
              </a:lnSpc>
              <a:buFont typeface="Arial"/>
              <a:buChar char="•"/>
            </a:pPr>
            <a:r>
              <a:rPr lang="en-US" sz="2799">
                <a:solidFill>
                  <a:srgbClr val="000000"/>
                </a:solidFill>
                <a:latin typeface="Marykate"/>
                <a:ea typeface="Marykate"/>
                <a:cs typeface="Marykate"/>
                <a:sym typeface="Marykate"/>
              </a:rPr>
              <a:t>VADER Analysis: Quick classification of overall sentiment (positive, neutral, negative)</a:t>
            </a:r>
          </a:p>
          <a:p>
            <a:pPr algn="l" marL="518160" indent="-259080" lvl="1">
              <a:lnSpc>
                <a:spcPts val="3120"/>
              </a:lnSpc>
              <a:buFont typeface="Arial"/>
              <a:buChar char="•"/>
            </a:pPr>
            <a:r>
              <a:rPr lang="en-US" sz="2400">
                <a:solidFill>
                  <a:srgbClr val="000000"/>
                </a:solidFill>
                <a:latin typeface="Marykate"/>
                <a:ea typeface="Marykate"/>
                <a:cs typeface="Marykate"/>
                <a:sym typeface="Marykate"/>
              </a:rPr>
              <a:t>BERT : Captures nuanced sentiment by analyzing context.</a:t>
            </a:r>
          </a:p>
          <a:p>
            <a:pPr algn="l">
              <a:lnSpc>
                <a:spcPts val="3639"/>
              </a:lnSpc>
              <a:spcBef>
                <a:spcPct val="0"/>
              </a:spcBef>
            </a:pPr>
          </a:p>
        </p:txBody>
      </p:sp>
      <p:sp>
        <p:nvSpPr>
          <p:cNvPr name="TextBox 14" id="14"/>
          <p:cNvSpPr txBox="true"/>
          <p:nvPr/>
        </p:nvSpPr>
        <p:spPr>
          <a:xfrm rot="0">
            <a:off x="12660712" y="4174746"/>
            <a:ext cx="5446675" cy="5041265"/>
          </a:xfrm>
          <a:prstGeom prst="rect">
            <a:avLst/>
          </a:prstGeom>
        </p:spPr>
        <p:txBody>
          <a:bodyPr anchor="t" rtlCol="false" tIns="0" lIns="0" bIns="0" rIns="0">
            <a:spAutoFit/>
          </a:bodyPr>
          <a:lstStyle/>
          <a:p>
            <a:pPr algn="l" marL="604516" indent="-302258" lvl="1">
              <a:lnSpc>
                <a:spcPts val="3639"/>
              </a:lnSpc>
              <a:buFont typeface="Arial"/>
              <a:buChar char="•"/>
            </a:pPr>
            <a:r>
              <a:rPr lang="en-US" sz="2799">
                <a:solidFill>
                  <a:srgbClr val="000000"/>
                </a:solidFill>
                <a:latin typeface="Marykate"/>
                <a:ea typeface="Marykate"/>
                <a:cs typeface="Marykate"/>
                <a:sym typeface="Marykate"/>
              </a:rPr>
              <a:t>Work Embeddings: Identifies semantically similar words across Food, Service, Ambiance, Prices, and General categories for precise sentiment labeling.</a:t>
            </a:r>
          </a:p>
          <a:p>
            <a:pPr algn="l" marL="604516" indent="-302258" lvl="1">
              <a:lnSpc>
                <a:spcPts val="3639"/>
              </a:lnSpc>
              <a:buFont typeface="Arial"/>
              <a:buChar char="•"/>
            </a:pPr>
            <a:r>
              <a:rPr lang="en-US" sz="2799">
                <a:solidFill>
                  <a:srgbClr val="000000"/>
                </a:solidFill>
                <a:latin typeface="Marykate"/>
                <a:ea typeface="Marykate"/>
                <a:cs typeface="Marykate"/>
                <a:sym typeface="Marykate"/>
              </a:rPr>
              <a:t>RoBERTa (Robustly Optimized BERT Approach) is an improved version of BERT (Bidirectional Encoder Representations from Transformers), more robust and accurate than standard BERT for sentiment classification.</a:t>
            </a:r>
          </a:p>
        </p:txBody>
      </p:sp>
      <p:sp>
        <p:nvSpPr>
          <p:cNvPr name="TextBox 15" id="15"/>
          <p:cNvSpPr txBox="true"/>
          <p:nvPr/>
        </p:nvSpPr>
        <p:spPr>
          <a:xfrm rot="0">
            <a:off x="16592908" y="9120761"/>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12</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1328" y="1837143"/>
            <a:ext cx="16465344" cy="709963"/>
            <a:chOff x="0" y="0"/>
            <a:chExt cx="4336551" cy="186986"/>
          </a:xfrm>
        </p:grpSpPr>
        <p:sp>
          <p:nvSpPr>
            <p:cNvPr name="Freeform 3" id="3"/>
            <p:cNvSpPr/>
            <p:nvPr/>
          </p:nvSpPr>
          <p:spPr>
            <a:xfrm flipH="false" flipV="false" rot="0">
              <a:off x="0" y="0"/>
              <a:ext cx="4336552" cy="186986"/>
            </a:xfrm>
            <a:custGeom>
              <a:avLst/>
              <a:gdLst/>
              <a:ahLst/>
              <a:cxnLst/>
              <a:rect r="r" b="b" t="t" l="l"/>
              <a:pathLst>
                <a:path h="186986" w="4336552">
                  <a:moveTo>
                    <a:pt x="23980" y="0"/>
                  </a:moveTo>
                  <a:lnTo>
                    <a:pt x="4312572" y="0"/>
                  </a:lnTo>
                  <a:cubicBezTo>
                    <a:pt x="4325815" y="0"/>
                    <a:pt x="4336552" y="10736"/>
                    <a:pt x="4336552" y="23980"/>
                  </a:cubicBezTo>
                  <a:lnTo>
                    <a:pt x="4336552" y="163006"/>
                  </a:lnTo>
                  <a:cubicBezTo>
                    <a:pt x="4336552" y="176250"/>
                    <a:pt x="4325815" y="186986"/>
                    <a:pt x="4312572" y="186986"/>
                  </a:cubicBezTo>
                  <a:lnTo>
                    <a:pt x="23980" y="186986"/>
                  </a:lnTo>
                  <a:cubicBezTo>
                    <a:pt x="10736" y="186986"/>
                    <a:pt x="0" y="176250"/>
                    <a:pt x="0" y="163006"/>
                  </a:cubicBezTo>
                  <a:lnTo>
                    <a:pt x="0" y="23980"/>
                  </a:lnTo>
                  <a:cubicBezTo>
                    <a:pt x="0" y="10736"/>
                    <a:pt x="10736" y="0"/>
                    <a:pt x="23980" y="0"/>
                  </a:cubicBezTo>
                  <a:close/>
                </a:path>
              </a:pathLst>
            </a:custGeom>
            <a:solidFill>
              <a:srgbClr val="E9EA36"/>
            </a:solidFill>
          </p:spPr>
        </p:sp>
        <p:sp>
          <p:nvSpPr>
            <p:cNvPr name="TextBox 4" id="4"/>
            <p:cNvSpPr txBox="true"/>
            <p:nvPr/>
          </p:nvSpPr>
          <p:spPr>
            <a:xfrm>
              <a:off x="0" y="-38100"/>
              <a:ext cx="4336551" cy="22508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68005" y="857250"/>
            <a:ext cx="15755898" cy="1543050"/>
          </a:xfrm>
          <a:prstGeom prst="rect">
            <a:avLst/>
          </a:prstGeom>
        </p:spPr>
        <p:txBody>
          <a:bodyPr anchor="t" rtlCol="false" tIns="0" lIns="0" bIns="0" rIns="0">
            <a:spAutoFit/>
          </a:bodyPr>
          <a:lstStyle/>
          <a:p>
            <a:pPr algn="ctr" marL="0" indent="0" lvl="0">
              <a:lnSpc>
                <a:spcPts val="12599"/>
              </a:lnSpc>
              <a:spcBef>
                <a:spcPct val="0"/>
              </a:spcBef>
            </a:pPr>
            <a:r>
              <a:rPr lang="en-US" sz="9000" spc="432">
                <a:solidFill>
                  <a:srgbClr val="000000"/>
                </a:solidFill>
                <a:latin typeface="Peace Sans"/>
                <a:ea typeface="Peace Sans"/>
                <a:cs typeface="Peace Sans"/>
                <a:sym typeface="Peace Sans"/>
              </a:rPr>
              <a:t>Conclusions</a:t>
            </a:r>
          </a:p>
        </p:txBody>
      </p:sp>
      <p:sp>
        <p:nvSpPr>
          <p:cNvPr name="TextBox 6" id="6"/>
          <p:cNvSpPr txBox="true"/>
          <p:nvPr/>
        </p:nvSpPr>
        <p:spPr>
          <a:xfrm rot="0">
            <a:off x="1268005" y="2434750"/>
            <a:ext cx="16172449" cy="6985635"/>
          </a:xfrm>
          <a:prstGeom prst="rect">
            <a:avLst/>
          </a:prstGeom>
        </p:spPr>
        <p:txBody>
          <a:bodyPr anchor="t" rtlCol="false" tIns="0" lIns="0" bIns="0" rIns="0">
            <a:spAutoFit/>
          </a:bodyPr>
          <a:lstStyle/>
          <a:p>
            <a:pPr algn="just" marL="647700" indent="-323850" lvl="1">
              <a:lnSpc>
                <a:spcPts val="5070"/>
              </a:lnSpc>
              <a:buFont typeface="Arial"/>
              <a:buChar char="•"/>
            </a:pPr>
            <a:r>
              <a:rPr lang="en-US" sz="3000" spc="497">
                <a:solidFill>
                  <a:srgbClr val="000000"/>
                </a:solidFill>
                <a:latin typeface="Marykate"/>
                <a:ea typeface="Marykate"/>
                <a:cs typeface="Marykate"/>
                <a:sym typeface="Marykate"/>
              </a:rPr>
              <a:t>Key Achievements</a:t>
            </a:r>
          </a:p>
          <a:p>
            <a:pPr algn="just" marL="1295400" indent="-431800" lvl="2">
              <a:lnSpc>
                <a:spcPts val="5070"/>
              </a:lnSpc>
              <a:buFont typeface="Arial"/>
              <a:buChar char="⚬"/>
            </a:pPr>
            <a:r>
              <a:rPr lang="en-US" sz="3000" spc="497">
                <a:solidFill>
                  <a:srgbClr val="000000"/>
                </a:solidFill>
                <a:latin typeface="Marykate"/>
                <a:ea typeface="Marykate"/>
                <a:cs typeface="Marykate"/>
                <a:sym typeface="Marykate"/>
              </a:rPr>
              <a:t>✔ Successfully developed a sentiment analysis pipeline using cloud computing.</a:t>
            </a:r>
          </a:p>
          <a:p>
            <a:pPr algn="just" marL="1295400" indent="-431800" lvl="2">
              <a:lnSpc>
                <a:spcPts val="5070"/>
              </a:lnSpc>
              <a:buFont typeface="Arial"/>
              <a:buChar char="⚬"/>
            </a:pPr>
            <a:r>
              <a:rPr lang="en-US" sz="3000" spc="497">
                <a:solidFill>
                  <a:srgbClr val="000000"/>
                </a:solidFill>
                <a:latin typeface="Marykate"/>
                <a:ea typeface="Marykate"/>
                <a:cs typeface="Marykate"/>
                <a:sym typeface="Marykate"/>
              </a:rPr>
              <a:t>✔ Extracted actionable insights from Yelp reviews to enhance business decisions.</a:t>
            </a:r>
          </a:p>
          <a:p>
            <a:pPr algn="just" marL="647700" indent="-323850" lvl="1">
              <a:lnSpc>
                <a:spcPts val="5070"/>
              </a:lnSpc>
              <a:buFont typeface="Arial"/>
              <a:buChar char="•"/>
            </a:pPr>
            <a:r>
              <a:rPr lang="en-US" sz="3000" spc="497">
                <a:solidFill>
                  <a:srgbClr val="000000"/>
                </a:solidFill>
                <a:latin typeface="Marykate"/>
                <a:ea typeface="Marykate"/>
                <a:cs typeface="Marykate"/>
                <a:sym typeface="Marykate"/>
              </a:rPr>
              <a:t>Recommendations:</a:t>
            </a:r>
          </a:p>
          <a:p>
            <a:pPr algn="just" marL="1295400" indent="-431800" lvl="2">
              <a:lnSpc>
                <a:spcPts val="5070"/>
              </a:lnSpc>
              <a:buFont typeface="Arial"/>
              <a:buChar char="⚬"/>
            </a:pPr>
            <a:r>
              <a:rPr lang="en-US" sz="3000" spc="497">
                <a:solidFill>
                  <a:srgbClr val="000000"/>
                </a:solidFill>
                <a:latin typeface="Marykate"/>
                <a:ea typeface="Marykate"/>
                <a:cs typeface="Marykate"/>
                <a:sym typeface="Marykate"/>
              </a:rPr>
              <a:t>✔ Deploy this model for Amazon, Google, and Trustpilot reviews to gain industry-wide insights</a:t>
            </a:r>
          </a:p>
          <a:p>
            <a:pPr algn="just" marL="1295400" indent="-431800" lvl="2">
              <a:lnSpc>
                <a:spcPts val="5070"/>
              </a:lnSpc>
              <a:buFont typeface="Arial"/>
              <a:buChar char="⚬"/>
            </a:pPr>
            <a:r>
              <a:rPr lang="en-US" sz="3000" spc="497">
                <a:solidFill>
                  <a:srgbClr val="000000"/>
                </a:solidFill>
                <a:latin typeface="Marykate"/>
                <a:ea typeface="Marykate"/>
                <a:cs typeface="Marykate"/>
                <a:sym typeface="Marykate"/>
              </a:rPr>
              <a:t>✔ Deploy API for real-time customer review monitoring</a:t>
            </a:r>
            <a:r>
              <a:rPr lang="en-US" sz="3000" spc="497">
                <a:solidFill>
                  <a:srgbClr val="000000"/>
                </a:solidFill>
                <a:latin typeface="Marykate"/>
                <a:ea typeface="Marykate"/>
                <a:cs typeface="Marykate"/>
                <a:sym typeface="Marykate"/>
              </a:rPr>
              <a:t> for real-time insights.</a:t>
            </a:r>
          </a:p>
          <a:p>
            <a:pPr algn="just">
              <a:lnSpc>
                <a:spcPts val="5070"/>
              </a:lnSpc>
            </a:pPr>
          </a:p>
          <a:p>
            <a:pPr algn="just">
              <a:lnSpc>
                <a:spcPts val="5070"/>
              </a:lnSpc>
            </a:pPr>
          </a:p>
        </p:txBody>
      </p:sp>
      <p:sp>
        <p:nvSpPr>
          <p:cNvPr name="TextBox 7" id="7"/>
          <p:cNvSpPr txBox="true"/>
          <p:nvPr/>
        </p:nvSpPr>
        <p:spPr>
          <a:xfrm rot="0">
            <a:off x="16592908" y="9120761"/>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13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2864" y="-759319"/>
            <a:ext cx="8983419" cy="11666778"/>
          </a:xfrm>
          <a:custGeom>
            <a:avLst/>
            <a:gdLst/>
            <a:ahLst/>
            <a:cxnLst/>
            <a:rect r="r" b="b" t="t" l="l"/>
            <a:pathLst>
              <a:path h="11666778" w="8983419">
                <a:moveTo>
                  <a:pt x="0" y="0"/>
                </a:moveTo>
                <a:lnTo>
                  <a:pt x="8983418" y="0"/>
                </a:lnTo>
                <a:lnTo>
                  <a:pt x="8983418" y="11666778"/>
                </a:lnTo>
                <a:lnTo>
                  <a:pt x="0" y="11666778"/>
                </a:lnTo>
                <a:lnTo>
                  <a:pt x="0" y="0"/>
                </a:lnTo>
                <a:close/>
              </a:path>
            </a:pathLst>
          </a:custGeom>
          <a:blipFill>
            <a:blip r:embed="rId2"/>
            <a:stretch>
              <a:fillRect l="0" t="0" r="0" b="0"/>
            </a:stretch>
          </a:blipFill>
        </p:spPr>
      </p:sp>
      <p:grpSp>
        <p:nvGrpSpPr>
          <p:cNvPr name="Group 3" id="3"/>
          <p:cNvGrpSpPr/>
          <p:nvPr/>
        </p:nvGrpSpPr>
        <p:grpSpPr>
          <a:xfrm rot="0">
            <a:off x="1028700" y="5074070"/>
            <a:ext cx="7675606" cy="454399"/>
            <a:chOff x="0" y="0"/>
            <a:chExt cx="3660989" cy="216732"/>
          </a:xfrm>
        </p:grpSpPr>
        <p:sp>
          <p:nvSpPr>
            <p:cNvPr name="Freeform 4" id="4"/>
            <p:cNvSpPr/>
            <p:nvPr/>
          </p:nvSpPr>
          <p:spPr>
            <a:xfrm flipH="false" flipV="false" rot="0">
              <a:off x="0" y="0"/>
              <a:ext cx="3660989" cy="216732"/>
            </a:xfrm>
            <a:custGeom>
              <a:avLst/>
              <a:gdLst/>
              <a:ahLst/>
              <a:cxnLst/>
              <a:rect r="r" b="b" t="t" l="l"/>
              <a:pathLst>
                <a:path h="216732" w="3660989">
                  <a:moveTo>
                    <a:pt x="51441" y="0"/>
                  </a:moveTo>
                  <a:lnTo>
                    <a:pt x="3609548" y="0"/>
                  </a:lnTo>
                  <a:cubicBezTo>
                    <a:pt x="3637958" y="0"/>
                    <a:pt x="3660989" y="23031"/>
                    <a:pt x="3660989" y="51441"/>
                  </a:cubicBezTo>
                  <a:lnTo>
                    <a:pt x="3660989" y="165292"/>
                  </a:lnTo>
                  <a:cubicBezTo>
                    <a:pt x="3660989" y="178934"/>
                    <a:pt x="3655570" y="192019"/>
                    <a:pt x="3645922" y="201666"/>
                  </a:cubicBezTo>
                  <a:cubicBezTo>
                    <a:pt x="3636275" y="211313"/>
                    <a:pt x="3623191" y="216732"/>
                    <a:pt x="3609548" y="216732"/>
                  </a:cubicBezTo>
                  <a:lnTo>
                    <a:pt x="51441" y="216732"/>
                  </a:lnTo>
                  <a:cubicBezTo>
                    <a:pt x="23031" y="216732"/>
                    <a:pt x="0" y="193701"/>
                    <a:pt x="0" y="165292"/>
                  </a:cubicBezTo>
                  <a:lnTo>
                    <a:pt x="0" y="51441"/>
                  </a:lnTo>
                  <a:cubicBezTo>
                    <a:pt x="0" y="23031"/>
                    <a:pt x="23031" y="0"/>
                    <a:pt x="51441" y="0"/>
                  </a:cubicBezTo>
                  <a:close/>
                </a:path>
              </a:pathLst>
            </a:custGeom>
            <a:solidFill>
              <a:srgbClr val="FFFDBE"/>
            </a:solidFill>
          </p:spPr>
        </p:sp>
        <p:sp>
          <p:nvSpPr>
            <p:cNvPr name="TextBox 5" id="5"/>
            <p:cNvSpPr txBox="true"/>
            <p:nvPr/>
          </p:nvSpPr>
          <p:spPr>
            <a:xfrm>
              <a:off x="0" y="-38100"/>
              <a:ext cx="3660989" cy="25483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29263" y="4458009"/>
            <a:ext cx="7274481" cy="1237632"/>
          </a:xfrm>
          <a:prstGeom prst="rect">
            <a:avLst/>
          </a:prstGeom>
        </p:spPr>
        <p:txBody>
          <a:bodyPr anchor="t" rtlCol="false" tIns="0" lIns="0" bIns="0" rIns="0">
            <a:spAutoFit/>
          </a:bodyPr>
          <a:lstStyle/>
          <a:p>
            <a:pPr algn="ctr">
              <a:lnSpc>
                <a:spcPts val="10159"/>
              </a:lnSpc>
              <a:spcBef>
                <a:spcPct val="0"/>
              </a:spcBef>
            </a:pPr>
            <a:r>
              <a:rPr lang="en-US" sz="7256" spc="638">
                <a:solidFill>
                  <a:srgbClr val="000000"/>
                </a:solidFill>
                <a:latin typeface="Peace Sans"/>
                <a:ea typeface="Peace Sans"/>
                <a:cs typeface="Peace Sans"/>
                <a:sym typeface="Peace Sans"/>
              </a:rPr>
              <a:t>Contents</a:t>
            </a:r>
          </a:p>
        </p:txBody>
      </p:sp>
      <p:sp>
        <p:nvSpPr>
          <p:cNvPr name="TextBox 7" id="7"/>
          <p:cNvSpPr txBox="true"/>
          <p:nvPr/>
        </p:nvSpPr>
        <p:spPr>
          <a:xfrm rot="0">
            <a:off x="8704306" y="1004327"/>
            <a:ext cx="8227713" cy="7502112"/>
          </a:xfrm>
          <a:prstGeom prst="rect">
            <a:avLst/>
          </a:prstGeom>
        </p:spPr>
        <p:txBody>
          <a:bodyPr anchor="t" rtlCol="false" tIns="0" lIns="0" bIns="0" rIns="0">
            <a:spAutoFit/>
          </a:bodyPr>
          <a:lstStyle/>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The Team</a:t>
            </a:r>
          </a:p>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Business Problem</a:t>
            </a:r>
          </a:p>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Example Results and Insights</a:t>
            </a:r>
          </a:p>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Business Value &amp; Benefits</a:t>
            </a:r>
          </a:p>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Proposed Solution Overview</a:t>
            </a:r>
          </a:p>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Dataset Description </a:t>
            </a:r>
          </a:p>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5V’s of Big Data  </a:t>
            </a:r>
          </a:p>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Cloud Computing Tools</a:t>
            </a:r>
          </a:p>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Demo </a:t>
            </a:r>
          </a:p>
          <a:p>
            <a:pPr algn="ctr" marL="921089" indent="-460545" lvl="1">
              <a:lnSpc>
                <a:spcPts val="5972"/>
              </a:lnSpc>
              <a:buAutoNum type="arabicPeriod" startAt="1"/>
            </a:pPr>
            <a:r>
              <a:rPr lang="en-US" sz="4266" spc="375">
                <a:solidFill>
                  <a:srgbClr val="000000"/>
                </a:solidFill>
                <a:latin typeface="Marykate"/>
                <a:ea typeface="Marykate"/>
                <a:cs typeface="Marykate"/>
                <a:sym typeface="Marykate"/>
              </a:rPr>
              <a:t>Conclusion</a:t>
            </a:r>
          </a:p>
        </p:txBody>
      </p:sp>
      <p:sp>
        <p:nvSpPr>
          <p:cNvPr name="TextBox 8" id="8"/>
          <p:cNvSpPr txBox="true"/>
          <p:nvPr/>
        </p:nvSpPr>
        <p:spPr>
          <a:xfrm rot="0">
            <a:off x="16592908" y="9088937"/>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85670" y="-2890312"/>
            <a:ext cx="9804721" cy="16904848"/>
          </a:xfrm>
          <a:custGeom>
            <a:avLst/>
            <a:gdLst/>
            <a:ahLst/>
            <a:cxnLst/>
            <a:rect r="r" b="b" t="t" l="l"/>
            <a:pathLst>
              <a:path h="16904848" w="9804721">
                <a:moveTo>
                  <a:pt x="0" y="0"/>
                </a:moveTo>
                <a:lnTo>
                  <a:pt x="9804721" y="0"/>
                </a:lnTo>
                <a:lnTo>
                  <a:pt x="9804721" y="16904848"/>
                </a:lnTo>
                <a:lnTo>
                  <a:pt x="0" y="16904848"/>
                </a:lnTo>
                <a:lnTo>
                  <a:pt x="0" y="0"/>
                </a:lnTo>
                <a:close/>
              </a:path>
            </a:pathLst>
          </a:custGeom>
          <a:blipFill>
            <a:blip r:embed="rId2"/>
            <a:stretch>
              <a:fillRect l="-13963" t="0" r="-8667" b="0"/>
            </a:stretch>
          </a:blipFill>
        </p:spPr>
      </p:sp>
      <p:grpSp>
        <p:nvGrpSpPr>
          <p:cNvPr name="Group 3" id="3"/>
          <p:cNvGrpSpPr>
            <a:grpSpLocks noChangeAspect="true"/>
          </p:cNvGrpSpPr>
          <p:nvPr/>
        </p:nvGrpSpPr>
        <p:grpSpPr>
          <a:xfrm rot="0">
            <a:off x="1260448" y="3699096"/>
            <a:ext cx="3298358" cy="3406544"/>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8325" r="0" b="-8325"/>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0000"/>
            </a:solidFill>
          </p:spPr>
        </p:sp>
      </p:grpSp>
      <p:grpSp>
        <p:nvGrpSpPr>
          <p:cNvPr name="Group 6" id="6"/>
          <p:cNvGrpSpPr>
            <a:grpSpLocks noChangeAspect="true"/>
          </p:cNvGrpSpPr>
          <p:nvPr/>
        </p:nvGrpSpPr>
        <p:grpSpPr>
          <a:xfrm rot="0">
            <a:off x="8640415" y="3699096"/>
            <a:ext cx="3298358" cy="3406544"/>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744" t="0" r="-1744"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0000"/>
            </a:solidFill>
          </p:spPr>
        </p:sp>
      </p:grpSp>
      <p:grpSp>
        <p:nvGrpSpPr>
          <p:cNvPr name="Group 9" id="9"/>
          <p:cNvGrpSpPr>
            <a:grpSpLocks noChangeAspect="true"/>
          </p:cNvGrpSpPr>
          <p:nvPr/>
        </p:nvGrpSpPr>
        <p:grpSpPr>
          <a:xfrm rot="0">
            <a:off x="5024477" y="3699096"/>
            <a:ext cx="3298358" cy="3406544"/>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0" t="-14499" r="0" b="-14499"/>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0000"/>
            </a:solidFill>
          </p:spPr>
        </p:sp>
      </p:grpSp>
      <p:grpSp>
        <p:nvGrpSpPr>
          <p:cNvPr name="Group 12" id="12"/>
          <p:cNvGrpSpPr/>
          <p:nvPr/>
        </p:nvGrpSpPr>
        <p:grpSpPr>
          <a:xfrm rot="0">
            <a:off x="2601905" y="2226074"/>
            <a:ext cx="13084190" cy="822905"/>
            <a:chOff x="0" y="0"/>
            <a:chExt cx="3446042" cy="216732"/>
          </a:xfrm>
        </p:grpSpPr>
        <p:sp>
          <p:nvSpPr>
            <p:cNvPr name="Freeform 13" id="13"/>
            <p:cNvSpPr/>
            <p:nvPr/>
          </p:nvSpPr>
          <p:spPr>
            <a:xfrm flipH="false" flipV="false" rot="0">
              <a:off x="0" y="0"/>
              <a:ext cx="3446042" cy="216732"/>
            </a:xfrm>
            <a:custGeom>
              <a:avLst/>
              <a:gdLst/>
              <a:ahLst/>
              <a:cxnLst/>
              <a:rect r="r" b="b" t="t" l="l"/>
              <a:pathLst>
                <a:path h="216732" w="3446042">
                  <a:moveTo>
                    <a:pt x="30177" y="0"/>
                  </a:moveTo>
                  <a:lnTo>
                    <a:pt x="3415865" y="0"/>
                  </a:lnTo>
                  <a:cubicBezTo>
                    <a:pt x="3423868" y="0"/>
                    <a:pt x="3431544" y="3179"/>
                    <a:pt x="3437203" y="8839"/>
                  </a:cubicBezTo>
                  <a:cubicBezTo>
                    <a:pt x="3442862" y="14498"/>
                    <a:pt x="3446042" y="22173"/>
                    <a:pt x="3446042" y="30177"/>
                  </a:cubicBezTo>
                  <a:lnTo>
                    <a:pt x="3446042" y="186555"/>
                  </a:lnTo>
                  <a:cubicBezTo>
                    <a:pt x="3446042" y="194559"/>
                    <a:pt x="3442862" y="202234"/>
                    <a:pt x="3437203" y="207894"/>
                  </a:cubicBezTo>
                  <a:cubicBezTo>
                    <a:pt x="3431544" y="213553"/>
                    <a:pt x="3423868" y="216732"/>
                    <a:pt x="3415865" y="216732"/>
                  </a:cubicBezTo>
                  <a:lnTo>
                    <a:pt x="30177" y="216732"/>
                  </a:lnTo>
                  <a:cubicBezTo>
                    <a:pt x="22173" y="216732"/>
                    <a:pt x="14498" y="213553"/>
                    <a:pt x="8839" y="207894"/>
                  </a:cubicBezTo>
                  <a:cubicBezTo>
                    <a:pt x="3179" y="202234"/>
                    <a:pt x="0" y="194559"/>
                    <a:pt x="0" y="186555"/>
                  </a:cubicBezTo>
                  <a:lnTo>
                    <a:pt x="0" y="30177"/>
                  </a:lnTo>
                  <a:cubicBezTo>
                    <a:pt x="0" y="22173"/>
                    <a:pt x="3179" y="14498"/>
                    <a:pt x="8839" y="8839"/>
                  </a:cubicBezTo>
                  <a:cubicBezTo>
                    <a:pt x="14498" y="3179"/>
                    <a:pt x="22173" y="0"/>
                    <a:pt x="30177" y="0"/>
                  </a:cubicBezTo>
                  <a:close/>
                </a:path>
              </a:pathLst>
            </a:custGeom>
            <a:solidFill>
              <a:srgbClr val="E9EA36"/>
            </a:solidFill>
          </p:spPr>
        </p:sp>
        <p:sp>
          <p:nvSpPr>
            <p:cNvPr name="TextBox 14" id="14"/>
            <p:cNvSpPr txBox="true"/>
            <p:nvPr/>
          </p:nvSpPr>
          <p:spPr>
            <a:xfrm>
              <a:off x="0" y="-38100"/>
              <a:ext cx="3446042" cy="25483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a:grpSpLocks noChangeAspect="true"/>
          </p:cNvGrpSpPr>
          <p:nvPr/>
        </p:nvGrpSpPr>
        <p:grpSpPr>
          <a:xfrm rot="0">
            <a:off x="12491223" y="3699096"/>
            <a:ext cx="3298358" cy="3406544"/>
            <a:chOff x="0" y="0"/>
            <a:chExt cx="6350000" cy="6558280"/>
          </a:xfrm>
        </p:grpSpPr>
        <p:sp>
          <p:nvSpPr>
            <p:cNvPr name="Freeform 16" id="1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14868" t="0" r="-14868" b="-67360"/>
              </a:stretch>
            </a:blipFill>
          </p:spPr>
        </p:sp>
        <p:sp>
          <p:nvSpPr>
            <p:cNvPr name="Freeform 17" id="1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0000"/>
            </a:solidFill>
          </p:spPr>
        </p:sp>
      </p:grpSp>
      <p:sp>
        <p:nvSpPr>
          <p:cNvPr name="TextBox 18" id="18"/>
          <p:cNvSpPr txBox="true"/>
          <p:nvPr/>
        </p:nvSpPr>
        <p:spPr>
          <a:xfrm rot="0">
            <a:off x="4350613" y="1136732"/>
            <a:ext cx="10397957" cy="1543050"/>
          </a:xfrm>
          <a:prstGeom prst="rect">
            <a:avLst/>
          </a:prstGeom>
        </p:spPr>
        <p:txBody>
          <a:bodyPr anchor="t" rtlCol="false" tIns="0" lIns="0" bIns="0" rIns="0">
            <a:spAutoFit/>
          </a:bodyPr>
          <a:lstStyle/>
          <a:p>
            <a:pPr algn="ctr" marL="0" indent="0" lvl="0">
              <a:lnSpc>
                <a:spcPts val="12599"/>
              </a:lnSpc>
              <a:spcBef>
                <a:spcPct val="0"/>
              </a:spcBef>
            </a:pPr>
            <a:r>
              <a:rPr lang="en-US" sz="9000" spc="1305">
                <a:solidFill>
                  <a:srgbClr val="000000"/>
                </a:solidFill>
                <a:latin typeface="Peace Sans"/>
                <a:ea typeface="Peace Sans"/>
                <a:cs typeface="Peace Sans"/>
                <a:sym typeface="Peace Sans"/>
              </a:rPr>
              <a:t>The Team</a:t>
            </a:r>
          </a:p>
        </p:txBody>
      </p:sp>
      <p:sp>
        <p:nvSpPr>
          <p:cNvPr name="TextBox 19" id="19"/>
          <p:cNvSpPr txBox="true"/>
          <p:nvPr/>
        </p:nvSpPr>
        <p:spPr>
          <a:xfrm rot="0">
            <a:off x="8875676" y="7366764"/>
            <a:ext cx="2827834" cy="597535"/>
          </a:xfrm>
          <a:prstGeom prst="rect">
            <a:avLst/>
          </a:prstGeom>
        </p:spPr>
        <p:txBody>
          <a:bodyPr anchor="t" rtlCol="false" tIns="0" lIns="0" bIns="0" rIns="0">
            <a:spAutoFit/>
          </a:bodyPr>
          <a:lstStyle/>
          <a:p>
            <a:pPr algn="ctr">
              <a:lnSpc>
                <a:spcPts val="4520"/>
              </a:lnSpc>
            </a:pPr>
            <a:r>
              <a:rPr lang="en-US" sz="4000">
                <a:solidFill>
                  <a:srgbClr val="000000"/>
                </a:solidFill>
                <a:latin typeface="Marykate"/>
                <a:ea typeface="Marykate"/>
                <a:cs typeface="Marykate"/>
                <a:sym typeface="Marykate"/>
              </a:rPr>
              <a:t>Yiren Sun</a:t>
            </a:r>
          </a:p>
        </p:txBody>
      </p:sp>
      <p:sp>
        <p:nvSpPr>
          <p:cNvPr name="TextBox 20" id="20"/>
          <p:cNvSpPr txBox="true"/>
          <p:nvPr/>
        </p:nvSpPr>
        <p:spPr>
          <a:xfrm rot="0">
            <a:off x="1513255" y="7366764"/>
            <a:ext cx="3045550" cy="597535"/>
          </a:xfrm>
          <a:prstGeom prst="rect">
            <a:avLst/>
          </a:prstGeom>
        </p:spPr>
        <p:txBody>
          <a:bodyPr anchor="t" rtlCol="false" tIns="0" lIns="0" bIns="0" rIns="0">
            <a:spAutoFit/>
          </a:bodyPr>
          <a:lstStyle/>
          <a:p>
            <a:pPr algn="ctr">
              <a:lnSpc>
                <a:spcPts val="4519"/>
              </a:lnSpc>
            </a:pPr>
            <a:r>
              <a:rPr lang="en-US" sz="3999">
                <a:solidFill>
                  <a:srgbClr val="000000"/>
                </a:solidFill>
                <a:latin typeface="Marykate"/>
                <a:ea typeface="Marykate"/>
                <a:cs typeface="Marykate"/>
                <a:sym typeface="Marykate"/>
              </a:rPr>
              <a:t>Piyush Agrawal</a:t>
            </a:r>
          </a:p>
        </p:txBody>
      </p:sp>
      <p:sp>
        <p:nvSpPr>
          <p:cNvPr name="TextBox 21" id="21"/>
          <p:cNvSpPr txBox="true"/>
          <p:nvPr/>
        </p:nvSpPr>
        <p:spPr>
          <a:xfrm rot="0">
            <a:off x="5495000" y="7366764"/>
            <a:ext cx="2827834" cy="1169035"/>
          </a:xfrm>
          <a:prstGeom prst="rect">
            <a:avLst/>
          </a:prstGeom>
        </p:spPr>
        <p:txBody>
          <a:bodyPr anchor="t" rtlCol="false" tIns="0" lIns="0" bIns="0" rIns="0">
            <a:spAutoFit/>
          </a:bodyPr>
          <a:lstStyle/>
          <a:p>
            <a:pPr algn="ctr">
              <a:lnSpc>
                <a:spcPts val="4520"/>
              </a:lnSpc>
            </a:pPr>
            <a:r>
              <a:rPr lang="en-US" sz="4000">
                <a:solidFill>
                  <a:srgbClr val="000000"/>
                </a:solidFill>
                <a:latin typeface="Marykate"/>
                <a:ea typeface="Marykate"/>
                <a:cs typeface="Marykate"/>
                <a:sym typeface="Marykate"/>
              </a:rPr>
              <a:t>hongyuan shaozhu</a:t>
            </a:r>
          </a:p>
        </p:txBody>
      </p:sp>
      <p:sp>
        <p:nvSpPr>
          <p:cNvPr name="TextBox 22" id="22"/>
          <p:cNvSpPr txBox="true"/>
          <p:nvPr/>
        </p:nvSpPr>
        <p:spPr>
          <a:xfrm rot="0">
            <a:off x="16592908" y="9088937"/>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03</a:t>
            </a:r>
          </a:p>
        </p:txBody>
      </p:sp>
      <p:sp>
        <p:nvSpPr>
          <p:cNvPr name="TextBox 23" id="23"/>
          <p:cNvSpPr txBox="true"/>
          <p:nvPr/>
        </p:nvSpPr>
        <p:spPr>
          <a:xfrm rot="0">
            <a:off x="12726484" y="7366764"/>
            <a:ext cx="2827834" cy="597535"/>
          </a:xfrm>
          <a:prstGeom prst="rect">
            <a:avLst/>
          </a:prstGeom>
        </p:spPr>
        <p:txBody>
          <a:bodyPr anchor="t" rtlCol="false" tIns="0" lIns="0" bIns="0" rIns="0">
            <a:spAutoFit/>
          </a:bodyPr>
          <a:lstStyle/>
          <a:p>
            <a:pPr algn="ctr">
              <a:lnSpc>
                <a:spcPts val="4520"/>
              </a:lnSpc>
            </a:pPr>
            <a:r>
              <a:rPr lang="en-US" sz="4000">
                <a:solidFill>
                  <a:srgbClr val="000000"/>
                </a:solidFill>
                <a:latin typeface="Marykate"/>
                <a:ea typeface="Marykate"/>
                <a:cs typeface="Marykate"/>
                <a:sym typeface="Marykate"/>
              </a:rPr>
              <a:t>Jayda Niblet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true" flipV="false" rot="-3097971">
            <a:off x="-2933947" y="410424"/>
            <a:ext cx="14343529" cy="8229600"/>
          </a:xfrm>
          <a:custGeom>
            <a:avLst/>
            <a:gdLst/>
            <a:ahLst/>
            <a:cxnLst/>
            <a:rect r="r" b="b" t="t" l="l"/>
            <a:pathLst>
              <a:path h="8229600" w="14343529">
                <a:moveTo>
                  <a:pt x="14343529" y="0"/>
                </a:moveTo>
                <a:lnTo>
                  <a:pt x="0" y="0"/>
                </a:lnTo>
                <a:lnTo>
                  <a:pt x="0" y="8229600"/>
                </a:lnTo>
                <a:lnTo>
                  <a:pt x="14343529" y="8229600"/>
                </a:lnTo>
                <a:lnTo>
                  <a:pt x="14343529" y="0"/>
                </a:lnTo>
                <a:close/>
              </a:path>
            </a:pathLst>
          </a:custGeom>
          <a:blipFill>
            <a:blip r:embed="rId3"/>
            <a:stretch>
              <a:fillRect l="0" t="0" r="0" b="0"/>
            </a:stretch>
          </a:blipFill>
        </p:spPr>
      </p:sp>
      <p:grpSp>
        <p:nvGrpSpPr>
          <p:cNvPr name="Group 3" id="3"/>
          <p:cNvGrpSpPr/>
          <p:nvPr/>
        </p:nvGrpSpPr>
        <p:grpSpPr>
          <a:xfrm rot="0">
            <a:off x="3034935" y="2422495"/>
            <a:ext cx="13900318" cy="822905"/>
            <a:chOff x="0" y="0"/>
            <a:chExt cx="3660989" cy="216732"/>
          </a:xfrm>
        </p:grpSpPr>
        <p:sp>
          <p:nvSpPr>
            <p:cNvPr name="Freeform 4" id="4"/>
            <p:cNvSpPr/>
            <p:nvPr/>
          </p:nvSpPr>
          <p:spPr>
            <a:xfrm flipH="false" flipV="false" rot="0">
              <a:off x="0" y="0"/>
              <a:ext cx="3660989" cy="216732"/>
            </a:xfrm>
            <a:custGeom>
              <a:avLst/>
              <a:gdLst/>
              <a:ahLst/>
              <a:cxnLst/>
              <a:rect r="r" b="b" t="t" l="l"/>
              <a:pathLst>
                <a:path h="216732" w="3660989">
                  <a:moveTo>
                    <a:pt x="28405" y="0"/>
                  </a:moveTo>
                  <a:lnTo>
                    <a:pt x="3632584" y="0"/>
                  </a:lnTo>
                  <a:cubicBezTo>
                    <a:pt x="3648271" y="0"/>
                    <a:pt x="3660989" y="12717"/>
                    <a:pt x="3660989" y="28405"/>
                  </a:cubicBezTo>
                  <a:lnTo>
                    <a:pt x="3660989" y="188327"/>
                  </a:lnTo>
                  <a:cubicBezTo>
                    <a:pt x="3660989" y="204015"/>
                    <a:pt x="3648271" y="216732"/>
                    <a:pt x="3632584" y="216732"/>
                  </a:cubicBezTo>
                  <a:lnTo>
                    <a:pt x="28405" y="216732"/>
                  </a:lnTo>
                  <a:cubicBezTo>
                    <a:pt x="12717" y="216732"/>
                    <a:pt x="0" y="204015"/>
                    <a:pt x="0" y="188327"/>
                  </a:cubicBezTo>
                  <a:lnTo>
                    <a:pt x="0" y="28405"/>
                  </a:lnTo>
                  <a:cubicBezTo>
                    <a:pt x="0" y="12717"/>
                    <a:pt x="12717" y="0"/>
                    <a:pt x="28405" y="0"/>
                  </a:cubicBezTo>
                  <a:close/>
                </a:path>
              </a:pathLst>
            </a:custGeom>
            <a:solidFill>
              <a:srgbClr val="FFAF85"/>
            </a:solidFill>
          </p:spPr>
        </p:sp>
        <p:sp>
          <p:nvSpPr>
            <p:cNvPr name="TextBox 5" id="5"/>
            <p:cNvSpPr txBox="true"/>
            <p:nvPr/>
          </p:nvSpPr>
          <p:spPr>
            <a:xfrm>
              <a:off x="0" y="-38100"/>
              <a:ext cx="3660989" cy="25483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25910" y="1376868"/>
            <a:ext cx="17259300" cy="1543050"/>
          </a:xfrm>
          <a:prstGeom prst="rect">
            <a:avLst/>
          </a:prstGeom>
        </p:spPr>
        <p:txBody>
          <a:bodyPr anchor="t" rtlCol="false" tIns="0" lIns="0" bIns="0" rIns="0">
            <a:spAutoFit/>
          </a:bodyPr>
          <a:lstStyle/>
          <a:p>
            <a:pPr algn="ctr">
              <a:lnSpc>
                <a:spcPts val="12599"/>
              </a:lnSpc>
              <a:spcBef>
                <a:spcPct val="0"/>
              </a:spcBef>
            </a:pPr>
            <a:r>
              <a:rPr lang="en-US" sz="9000" spc="792">
                <a:solidFill>
                  <a:srgbClr val="000000"/>
                </a:solidFill>
                <a:latin typeface="Peace Sans"/>
                <a:ea typeface="Peace Sans"/>
                <a:cs typeface="Peace Sans"/>
                <a:sym typeface="Peace Sans"/>
              </a:rPr>
              <a:t>Business Problem</a:t>
            </a:r>
          </a:p>
        </p:txBody>
      </p:sp>
      <p:sp>
        <p:nvSpPr>
          <p:cNvPr name="TextBox 7" id="7"/>
          <p:cNvSpPr txBox="true"/>
          <p:nvPr/>
        </p:nvSpPr>
        <p:spPr>
          <a:xfrm rot="0">
            <a:off x="6507353" y="3775821"/>
            <a:ext cx="10085556" cy="5622925"/>
          </a:xfrm>
          <a:prstGeom prst="rect">
            <a:avLst/>
          </a:prstGeom>
        </p:spPr>
        <p:txBody>
          <a:bodyPr anchor="t" rtlCol="false" tIns="0" lIns="0" bIns="0" rIns="0">
            <a:spAutoFit/>
          </a:bodyPr>
          <a:lstStyle/>
          <a:p>
            <a:pPr algn="l">
              <a:lnSpc>
                <a:spcPts val="5599"/>
              </a:lnSpc>
            </a:pPr>
            <a:r>
              <a:rPr lang="en-US" sz="3999">
                <a:solidFill>
                  <a:srgbClr val="000000"/>
                </a:solidFill>
                <a:latin typeface="Marykate"/>
                <a:ea typeface="Marykate"/>
                <a:cs typeface="Marykate"/>
                <a:sym typeface="Marykate"/>
              </a:rPr>
              <a:t>Problem: Businesses face challenges in extracting actionable insights from vast amounts of unstructured customer reviews.</a:t>
            </a:r>
          </a:p>
          <a:p>
            <a:pPr algn="l" marL="863599" indent="-431800" lvl="1">
              <a:lnSpc>
                <a:spcPts val="5599"/>
              </a:lnSpc>
              <a:buFont typeface="Arial"/>
              <a:buChar char="•"/>
            </a:pPr>
            <a:r>
              <a:rPr lang="en-US" sz="3999">
                <a:solidFill>
                  <a:srgbClr val="000000"/>
                </a:solidFill>
                <a:latin typeface="Marykate"/>
                <a:ea typeface="Marykate"/>
                <a:cs typeface="Marykate"/>
                <a:sym typeface="Marykate"/>
              </a:rPr>
              <a:t>Opportunity: Leverage advanced sentiment analysis on Yelp reviews to identify customer satisfaction trends and improve operational decisions.</a:t>
            </a:r>
          </a:p>
          <a:p>
            <a:pPr algn="l" marL="863599" indent="-431800" lvl="1">
              <a:lnSpc>
                <a:spcPts val="5599"/>
              </a:lnSpc>
              <a:spcBef>
                <a:spcPct val="0"/>
              </a:spcBef>
              <a:buFont typeface="Arial"/>
              <a:buChar char="•"/>
            </a:pPr>
            <a:r>
              <a:rPr lang="en-US" sz="3999">
                <a:solidFill>
                  <a:srgbClr val="000000"/>
                </a:solidFill>
                <a:latin typeface="Marykate"/>
                <a:ea typeface="Marykate"/>
                <a:cs typeface="Marykate"/>
                <a:sym typeface="Marykate"/>
              </a:rPr>
              <a:t>Business Impact: Helps businesses improve service quality, enhance customer experiences.</a:t>
            </a:r>
          </a:p>
        </p:txBody>
      </p:sp>
      <p:sp>
        <p:nvSpPr>
          <p:cNvPr name="TextBox 8" id="8"/>
          <p:cNvSpPr txBox="true"/>
          <p:nvPr/>
        </p:nvSpPr>
        <p:spPr>
          <a:xfrm rot="0">
            <a:off x="16592908" y="9063749"/>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43392" y="-193175"/>
            <a:ext cx="6574155" cy="10668000"/>
          </a:xfrm>
          <a:custGeom>
            <a:avLst/>
            <a:gdLst/>
            <a:ahLst/>
            <a:cxnLst/>
            <a:rect r="r" b="b" t="t" l="l"/>
            <a:pathLst>
              <a:path h="10668000" w="6574155">
                <a:moveTo>
                  <a:pt x="0" y="0"/>
                </a:moveTo>
                <a:lnTo>
                  <a:pt x="6574155" y="0"/>
                </a:lnTo>
                <a:lnTo>
                  <a:pt x="6574155" y="10668000"/>
                </a:lnTo>
                <a:lnTo>
                  <a:pt x="0" y="10668000"/>
                </a:lnTo>
                <a:lnTo>
                  <a:pt x="0" y="0"/>
                </a:lnTo>
                <a:close/>
              </a:path>
            </a:pathLst>
          </a:custGeom>
          <a:blipFill>
            <a:blip r:embed="rId3"/>
            <a:stretch>
              <a:fillRect l="0" t="0" r="0" b="0"/>
            </a:stretch>
          </a:blipFill>
        </p:spPr>
      </p:sp>
      <p:grpSp>
        <p:nvGrpSpPr>
          <p:cNvPr name="Group 3" id="3"/>
          <p:cNvGrpSpPr/>
          <p:nvPr/>
        </p:nvGrpSpPr>
        <p:grpSpPr>
          <a:xfrm rot="0">
            <a:off x="1230151" y="2779930"/>
            <a:ext cx="13900318" cy="814768"/>
            <a:chOff x="0" y="0"/>
            <a:chExt cx="3660989" cy="214589"/>
          </a:xfrm>
        </p:grpSpPr>
        <p:sp>
          <p:nvSpPr>
            <p:cNvPr name="Freeform 4" id="4"/>
            <p:cNvSpPr/>
            <p:nvPr/>
          </p:nvSpPr>
          <p:spPr>
            <a:xfrm flipH="false" flipV="false" rot="0">
              <a:off x="0" y="0"/>
              <a:ext cx="3660989" cy="214589"/>
            </a:xfrm>
            <a:custGeom>
              <a:avLst/>
              <a:gdLst/>
              <a:ahLst/>
              <a:cxnLst/>
              <a:rect r="r" b="b" t="t" l="l"/>
              <a:pathLst>
                <a:path h="214589" w="3660989">
                  <a:moveTo>
                    <a:pt x="28405" y="0"/>
                  </a:moveTo>
                  <a:lnTo>
                    <a:pt x="3632584" y="0"/>
                  </a:lnTo>
                  <a:cubicBezTo>
                    <a:pt x="3648271" y="0"/>
                    <a:pt x="3660989" y="12717"/>
                    <a:pt x="3660989" y="28405"/>
                  </a:cubicBezTo>
                  <a:lnTo>
                    <a:pt x="3660989" y="186184"/>
                  </a:lnTo>
                  <a:cubicBezTo>
                    <a:pt x="3660989" y="201872"/>
                    <a:pt x="3648271" y="214589"/>
                    <a:pt x="3632584" y="214589"/>
                  </a:cubicBezTo>
                  <a:lnTo>
                    <a:pt x="28405" y="214589"/>
                  </a:lnTo>
                  <a:cubicBezTo>
                    <a:pt x="12717" y="214589"/>
                    <a:pt x="0" y="201872"/>
                    <a:pt x="0" y="186184"/>
                  </a:cubicBezTo>
                  <a:lnTo>
                    <a:pt x="0" y="28405"/>
                  </a:lnTo>
                  <a:cubicBezTo>
                    <a:pt x="0" y="12717"/>
                    <a:pt x="12717" y="0"/>
                    <a:pt x="28405" y="0"/>
                  </a:cubicBezTo>
                  <a:close/>
                </a:path>
              </a:pathLst>
            </a:custGeom>
            <a:solidFill>
              <a:srgbClr val="2088F5"/>
            </a:solidFill>
          </p:spPr>
        </p:sp>
        <p:sp>
          <p:nvSpPr>
            <p:cNvPr name="TextBox 5" id="5"/>
            <p:cNvSpPr txBox="true"/>
            <p:nvPr/>
          </p:nvSpPr>
          <p:spPr>
            <a:xfrm>
              <a:off x="0" y="-38100"/>
              <a:ext cx="3660989" cy="25268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927622" y="4475607"/>
            <a:ext cx="6690377" cy="3721522"/>
          </a:xfrm>
          <a:custGeom>
            <a:avLst/>
            <a:gdLst/>
            <a:ahLst/>
            <a:cxnLst/>
            <a:rect r="r" b="b" t="t" l="l"/>
            <a:pathLst>
              <a:path h="3721522" w="6690377">
                <a:moveTo>
                  <a:pt x="0" y="0"/>
                </a:moveTo>
                <a:lnTo>
                  <a:pt x="6690377" y="0"/>
                </a:lnTo>
                <a:lnTo>
                  <a:pt x="6690377" y="3721522"/>
                </a:lnTo>
                <a:lnTo>
                  <a:pt x="0" y="3721522"/>
                </a:lnTo>
                <a:lnTo>
                  <a:pt x="0" y="0"/>
                </a:lnTo>
                <a:close/>
              </a:path>
            </a:pathLst>
          </a:custGeom>
          <a:blipFill>
            <a:blip r:embed="rId4"/>
            <a:stretch>
              <a:fillRect l="0" t="0" r="0" b="0"/>
            </a:stretch>
          </a:blipFill>
        </p:spPr>
      </p:sp>
      <p:sp>
        <p:nvSpPr>
          <p:cNvPr name="TextBox 7" id="7"/>
          <p:cNvSpPr txBox="true"/>
          <p:nvPr/>
        </p:nvSpPr>
        <p:spPr>
          <a:xfrm rot="0">
            <a:off x="1954317" y="4560077"/>
            <a:ext cx="8438675" cy="3174626"/>
          </a:xfrm>
          <a:prstGeom prst="rect">
            <a:avLst/>
          </a:prstGeom>
        </p:spPr>
        <p:txBody>
          <a:bodyPr anchor="t" rtlCol="false" tIns="0" lIns="0" bIns="0" rIns="0">
            <a:spAutoFit/>
          </a:bodyPr>
          <a:lstStyle/>
          <a:p>
            <a:pPr algn="l" marL="785820" indent="-392910" lvl="1">
              <a:lnSpc>
                <a:spcPts val="5095"/>
              </a:lnSpc>
              <a:buFont typeface="Arial"/>
              <a:buChar char="•"/>
            </a:pPr>
            <a:r>
              <a:rPr lang="en-US" sz="3639">
                <a:solidFill>
                  <a:srgbClr val="000000"/>
                </a:solidFill>
                <a:latin typeface="Marykate"/>
                <a:ea typeface="Marykate"/>
                <a:cs typeface="Marykate"/>
                <a:sym typeface="Marykate"/>
              </a:rPr>
              <a:t>Input : </a:t>
            </a:r>
            <a:r>
              <a:rPr lang="en-US" sz="3639">
                <a:solidFill>
                  <a:srgbClr val="000000"/>
                </a:solidFill>
                <a:latin typeface="Marykate"/>
                <a:ea typeface="Marykate"/>
                <a:cs typeface="Marykate"/>
                <a:sym typeface="Marykate"/>
              </a:rPr>
              <a:t>Review: “The pizza was delicious but overpriced. The waiter was rude, but the ambiance was nice.”</a:t>
            </a:r>
          </a:p>
          <a:p>
            <a:pPr algn="l" marL="785820" indent="-392910" lvl="1">
              <a:lnSpc>
                <a:spcPts val="5095"/>
              </a:lnSpc>
              <a:buFont typeface="Arial"/>
              <a:buChar char="•"/>
            </a:pPr>
            <a:r>
              <a:rPr lang="en-US" sz="3639">
                <a:solidFill>
                  <a:srgbClr val="000000"/>
                </a:solidFill>
                <a:latin typeface="Marykate"/>
                <a:ea typeface="Marykate"/>
                <a:cs typeface="Marykate"/>
                <a:sym typeface="Marykate"/>
              </a:rPr>
              <a:t>Output: Sentiment Analysis: Positive</a:t>
            </a:r>
          </a:p>
          <a:p>
            <a:pPr algn="l">
              <a:lnSpc>
                <a:spcPts val="5095"/>
              </a:lnSpc>
              <a:spcBef>
                <a:spcPct val="0"/>
              </a:spcBef>
            </a:pPr>
          </a:p>
        </p:txBody>
      </p:sp>
      <p:sp>
        <p:nvSpPr>
          <p:cNvPr name="TextBox 8" id="8"/>
          <p:cNvSpPr txBox="true"/>
          <p:nvPr/>
        </p:nvSpPr>
        <p:spPr>
          <a:xfrm rot="0">
            <a:off x="1954317" y="222130"/>
            <a:ext cx="14126463" cy="3143250"/>
          </a:xfrm>
          <a:prstGeom prst="rect">
            <a:avLst/>
          </a:prstGeom>
        </p:spPr>
        <p:txBody>
          <a:bodyPr anchor="t" rtlCol="false" tIns="0" lIns="0" bIns="0" rIns="0">
            <a:spAutoFit/>
          </a:bodyPr>
          <a:lstStyle/>
          <a:p>
            <a:pPr algn="l" marL="0" indent="0" lvl="0">
              <a:lnSpc>
                <a:spcPts val="12599"/>
              </a:lnSpc>
              <a:spcBef>
                <a:spcPct val="0"/>
              </a:spcBef>
            </a:pPr>
            <a:r>
              <a:rPr lang="en-US" sz="9000" spc="198">
                <a:solidFill>
                  <a:srgbClr val="000000"/>
                </a:solidFill>
                <a:latin typeface="Peace Sans"/>
                <a:ea typeface="Peace Sans"/>
                <a:cs typeface="Peace Sans"/>
                <a:sym typeface="Peace Sans"/>
              </a:rPr>
              <a:t>Example Results and Insights : Available</a:t>
            </a:r>
          </a:p>
        </p:txBody>
      </p:sp>
      <p:sp>
        <p:nvSpPr>
          <p:cNvPr name="TextBox 9" id="9"/>
          <p:cNvSpPr txBox="true"/>
          <p:nvPr/>
        </p:nvSpPr>
        <p:spPr>
          <a:xfrm rot="0">
            <a:off x="16592908" y="9088937"/>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05</a:t>
            </a:r>
          </a:p>
        </p:txBody>
      </p:sp>
      <p:sp>
        <p:nvSpPr>
          <p:cNvPr name="TextBox 10" id="10"/>
          <p:cNvSpPr txBox="true"/>
          <p:nvPr/>
        </p:nvSpPr>
        <p:spPr>
          <a:xfrm rot="0">
            <a:off x="10008516" y="8292379"/>
            <a:ext cx="4264295" cy="567933"/>
          </a:xfrm>
          <a:prstGeom prst="rect">
            <a:avLst/>
          </a:prstGeom>
        </p:spPr>
        <p:txBody>
          <a:bodyPr anchor="t" rtlCol="false" tIns="0" lIns="0" bIns="0" rIns="0">
            <a:spAutoFit/>
          </a:bodyPr>
          <a:lstStyle/>
          <a:p>
            <a:pPr algn="l">
              <a:lnSpc>
                <a:spcPts val="4632"/>
              </a:lnSpc>
              <a:spcBef>
                <a:spcPct val="0"/>
              </a:spcBef>
            </a:pPr>
            <a:r>
              <a:rPr lang="en-US" sz="3308">
                <a:solidFill>
                  <a:srgbClr val="000000"/>
                </a:solidFill>
                <a:latin typeface="Marykate"/>
                <a:ea typeface="Marykate"/>
                <a:cs typeface="Marykate"/>
                <a:sym typeface="Marykate"/>
              </a:rPr>
              <a:t>Aggregated Sentiment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43392" y="-193175"/>
            <a:ext cx="6574155" cy="10668000"/>
          </a:xfrm>
          <a:custGeom>
            <a:avLst/>
            <a:gdLst/>
            <a:ahLst/>
            <a:cxnLst/>
            <a:rect r="r" b="b" t="t" l="l"/>
            <a:pathLst>
              <a:path h="10668000" w="6574155">
                <a:moveTo>
                  <a:pt x="0" y="0"/>
                </a:moveTo>
                <a:lnTo>
                  <a:pt x="6574155" y="0"/>
                </a:lnTo>
                <a:lnTo>
                  <a:pt x="6574155" y="10668000"/>
                </a:lnTo>
                <a:lnTo>
                  <a:pt x="0" y="10668000"/>
                </a:lnTo>
                <a:lnTo>
                  <a:pt x="0" y="0"/>
                </a:lnTo>
                <a:close/>
              </a:path>
            </a:pathLst>
          </a:custGeom>
          <a:blipFill>
            <a:blip r:embed="rId3"/>
            <a:stretch>
              <a:fillRect l="0" t="0" r="0" b="0"/>
            </a:stretch>
          </a:blipFill>
        </p:spPr>
      </p:sp>
      <p:grpSp>
        <p:nvGrpSpPr>
          <p:cNvPr name="Group 3" id="3"/>
          <p:cNvGrpSpPr/>
          <p:nvPr/>
        </p:nvGrpSpPr>
        <p:grpSpPr>
          <a:xfrm rot="0">
            <a:off x="1230151" y="2779930"/>
            <a:ext cx="13900318" cy="814768"/>
            <a:chOff x="0" y="0"/>
            <a:chExt cx="3660989" cy="214589"/>
          </a:xfrm>
        </p:grpSpPr>
        <p:sp>
          <p:nvSpPr>
            <p:cNvPr name="Freeform 4" id="4"/>
            <p:cNvSpPr/>
            <p:nvPr/>
          </p:nvSpPr>
          <p:spPr>
            <a:xfrm flipH="false" flipV="false" rot="0">
              <a:off x="0" y="0"/>
              <a:ext cx="3660989" cy="214589"/>
            </a:xfrm>
            <a:custGeom>
              <a:avLst/>
              <a:gdLst/>
              <a:ahLst/>
              <a:cxnLst/>
              <a:rect r="r" b="b" t="t" l="l"/>
              <a:pathLst>
                <a:path h="214589" w="3660989">
                  <a:moveTo>
                    <a:pt x="28405" y="0"/>
                  </a:moveTo>
                  <a:lnTo>
                    <a:pt x="3632584" y="0"/>
                  </a:lnTo>
                  <a:cubicBezTo>
                    <a:pt x="3648271" y="0"/>
                    <a:pt x="3660989" y="12717"/>
                    <a:pt x="3660989" y="28405"/>
                  </a:cubicBezTo>
                  <a:lnTo>
                    <a:pt x="3660989" y="186184"/>
                  </a:lnTo>
                  <a:cubicBezTo>
                    <a:pt x="3660989" y="201872"/>
                    <a:pt x="3648271" y="214589"/>
                    <a:pt x="3632584" y="214589"/>
                  </a:cubicBezTo>
                  <a:lnTo>
                    <a:pt x="28405" y="214589"/>
                  </a:lnTo>
                  <a:cubicBezTo>
                    <a:pt x="12717" y="214589"/>
                    <a:pt x="0" y="201872"/>
                    <a:pt x="0" y="186184"/>
                  </a:cubicBezTo>
                  <a:lnTo>
                    <a:pt x="0" y="28405"/>
                  </a:lnTo>
                  <a:cubicBezTo>
                    <a:pt x="0" y="12717"/>
                    <a:pt x="12717" y="0"/>
                    <a:pt x="28405" y="0"/>
                  </a:cubicBezTo>
                  <a:close/>
                </a:path>
              </a:pathLst>
            </a:custGeom>
            <a:solidFill>
              <a:srgbClr val="2088F5"/>
            </a:solidFill>
          </p:spPr>
        </p:sp>
        <p:sp>
          <p:nvSpPr>
            <p:cNvPr name="TextBox 5" id="5"/>
            <p:cNvSpPr txBox="true"/>
            <p:nvPr/>
          </p:nvSpPr>
          <p:spPr>
            <a:xfrm>
              <a:off x="0" y="-38100"/>
              <a:ext cx="3660989" cy="25268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592908" y="9088937"/>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06</a:t>
            </a:r>
          </a:p>
        </p:txBody>
      </p:sp>
      <p:sp>
        <p:nvSpPr>
          <p:cNvPr name="Freeform 7" id="7"/>
          <p:cNvSpPr/>
          <p:nvPr/>
        </p:nvSpPr>
        <p:spPr>
          <a:xfrm flipH="false" flipV="false" rot="0">
            <a:off x="8555146" y="4117579"/>
            <a:ext cx="5068539" cy="2985830"/>
          </a:xfrm>
          <a:custGeom>
            <a:avLst/>
            <a:gdLst/>
            <a:ahLst/>
            <a:cxnLst/>
            <a:rect r="r" b="b" t="t" l="l"/>
            <a:pathLst>
              <a:path h="2985830" w="5068539">
                <a:moveTo>
                  <a:pt x="0" y="0"/>
                </a:moveTo>
                <a:lnTo>
                  <a:pt x="5068539" y="0"/>
                </a:lnTo>
                <a:lnTo>
                  <a:pt x="5068539" y="2985830"/>
                </a:lnTo>
                <a:lnTo>
                  <a:pt x="0" y="2985830"/>
                </a:lnTo>
                <a:lnTo>
                  <a:pt x="0" y="0"/>
                </a:lnTo>
                <a:close/>
              </a:path>
            </a:pathLst>
          </a:custGeom>
          <a:blipFill>
            <a:blip r:embed="rId4"/>
            <a:stretch>
              <a:fillRect l="0" t="0" r="0" b="0"/>
            </a:stretch>
          </a:blipFill>
        </p:spPr>
      </p:sp>
      <p:sp>
        <p:nvSpPr>
          <p:cNvPr name="Freeform 8" id="8"/>
          <p:cNvSpPr/>
          <p:nvPr/>
        </p:nvSpPr>
        <p:spPr>
          <a:xfrm flipH="false" flipV="false" rot="0">
            <a:off x="13623685" y="4039843"/>
            <a:ext cx="4719390" cy="3073091"/>
          </a:xfrm>
          <a:custGeom>
            <a:avLst/>
            <a:gdLst/>
            <a:ahLst/>
            <a:cxnLst/>
            <a:rect r="r" b="b" t="t" l="l"/>
            <a:pathLst>
              <a:path h="3073091" w="4719390">
                <a:moveTo>
                  <a:pt x="0" y="0"/>
                </a:moveTo>
                <a:lnTo>
                  <a:pt x="4719390" y="0"/>
                </a:lnTo>
                <a:lnTo>
                  <a:pt x="4719390" y="3073091"/>
                </a:lnTo>
                <a:lnTo>
                  <a:pt x="0" y="3073091"/>
                </a:lnTo>
                <a:lnTo>
                  <a:pt x="0" y="0"/>
                </a:lnTo>
                <a:close/>
              </a:path>
            </a:pathLst>
          </a:custGeom>
          <a:blipFill>
            <a:blip r:embed="rId5"/>
            <a:stretch>
              <a:fillRect l="0" t="0" r="0" b="0"/>
            </a:stretch>
          </a:blipFill>
        </p:spPr>
      </p:sp>
      <p:sp>
        <p:nvSpPr>
          <p:cNvPr name="Freeform 9" id="9"/>
          <p:cNvSpPr/>
          <p:nvPr/>
        </p:nvSpPr>
        <p:spPr>
          <a:xfrm flipH="false" flipV="false" rot="0">
            <a:off x="6065370" y="7005154"/>
            <a:ext cx="5024045" cy="3140028"/>
          </a:xfrm>
          <a:custGeom>
            <a:avLst/>
            <a:gdLst/>
            <a:ahLst/>
            <a:cxnLst/>
            <a:rect r="r" b="b" t="t" l="l"/>
            <a:pathLst>
              <a:path h="3140028" w="5024045">
                <a:moveTo>
                  <a:pt x="0" y="0"/>
                </a:moveTo>
                <a:lnTo>
                  <a:pt x="5024045" y="0"/>
                </a:lnTo>
                <a:lnTo>
                  <a:pt x="5024045" y="3140028"/>
                </a:lnTo>
                <a:lnTo>
                  <a:pt x="0" y="3140028"/>
                </a:lnTo>
                <a:lnTo>
                  <a:pt x="0" y="0"/>
                </a:lnTo>
                <a:close/>
              </a:path>
            </a:pathLst>
          </a:custGeom>
          <a:blipFill>
            <a:blip r:embed="rId6"/>
            <a:stretch>
              <a:fillRect l="0" t="0" r="0" b="0"/>
            </a:stretch>
          </a:blipFill>
        </p:spPr>
      </p:sp>
      <p:sp>
        <p:nvSpPr>
          <p:cNvPr name="Freeform 10" id="10"/>
          <p:cNvSpPr/>
          <p:nvPr/>
        </p:nvSpPr>
        <p:spPr>
          <a:xfrm flipH="false" flipV="false" rot="0">
            <a:off x="11484176" y="7052915"/>
            <a:ext cx="4801739" cy="3044507"/>
          </a:xfrm>
          <a:custGeom>
            <a:avLst/>
            <a:gdLst/>
            <a:ahLst/>
            <a:cxnLst/>
            <a:rect r="r" b="b" t="t" l="l"/>
            <a:pathLst>
              <a:path h="3044507" w="4801739">
                <a:moveTo>
                  <a:pt x="0" y="0"/>
                </a:moveTo>
                <a:lnTo>
                  <a:pt x="4801739" y="0"/>
                </a:lnTo>
                <a:lnTo>
                  <a:pt x="4801739" y="3044506"/>
                </a:lnTo>
                <a:lnTo>
                  <a:pt x="0" y="3044506"/>
                </a:lnTo>
                <a:lnTo>
                  <a:pt x="0" y="0"/>
                </a:lnTo>
                <a:close/>
              </a:path>
            </a:pathLst>
          </a:custGeom>
          <a:blipFill>
            <a:blip r:embed="rId7"/>
            <a:stretch>
              <a:fillRect l="0" t="0" r="0" b="0"/>
            </a:stretch>
          </a:blipFill>
        </p:spPr>
      </p:sp>
      <p:sp>
        <p:nvSpPr>
          <p:cNvPr name="TextBox 11" id="11"/>
          <p:cNvSpPr txBox="true"/>
          <p:nvPr/>
        </p:nvSpPr>
        <p:spPr>
          <a:xfrm rot="0">
            <a:off x="481473" y="4103391"/>
            <a:ext cx="8438675" cy="5727326"/>
          </a:xfrm>
          <a:prstGeom prst="rect">
            <a:avLst/>
          </a:prstGeom>
        </p:spPr>
        <p:txBody>
          <a:bodyPr anchor="t" rtlCol="false" tIns="0" lIns="0" bIns="0" rIns="0">
            <a:spAutoFit/>
          </a:bodyPr>
          <a:lstStyle/>
          <a:p>
            <a:pPr algn="l" marL="785820" indent="-392910" lvl="1">
              <a:lnSpc>
                <a:spcPts val="5095"/>
              </a:lnSpc>
              <a:buFont typeface="Arial"/>
              <a:buChar char="•"/>
            </a:pPr>
            <a:r>
              <a:rPr lang="en-US" sz="3639">
                <a:solidFill>
                  <a:srgbClr val="000000"/>
                </a:solidFill>
                <a:latin typeface="Marykate"/>
                <a:ea typeface="Marykate"/>
                <a:cs typeface="Marykate"/>
                <a:sym typeface="Marykate"/>
              </a:rPr>
              <a:t>Input : </a:t>
            </a:r>
            <a:r>
              <a:rPr lang="en-US" sz="3639">
                <a:solidFill>
                  <a:srgbClr val="000000"/>
                </a:solidFill>
                <a:latin typeface="Marykate"/>
                <a:ea typeface="Marykate"/>
                <a:cs typeface="Marykate"/>
                <a:sym typeface="Marykate"/>
              </a:rPr>
              <a:t>Review: “The pizza was delicious but overpriced. The waiter was rude, but the ambiance was nice.”</a:t>
            </a:r>
          </a:p>
          <a:p>
            <a:pPr algn="l" marL="785820" indent="-392910" lvl="1">
              <a:lnSpc>
                <a:spcPts val="5095"/>
              </a:lnSpc>
              <a:buFont typeface="Arial"/>
              <a:buChar char="•"/>
            </a:pPr>
            <a:r>
              <a:rPr lang="en-US" sz="3639">
                <a:solidFill>
                  <a:srgbClr val="000000"/>
                </a:solidFill>
                <a:latin typeface="Marykate"/>
                <a:ea typeface="Marykate"/>
                <a:cs typeface="Marykate"/>
                <a:sym typeface="Marykate"/>
              </a:rPr>
              <a:t>Output: Aspect-Based Sentiment Analysis:</a:t>
            </a:r>
          </a:p>
          <a:p>
            <a:pPr algn="l" marL="1571641" indent="-523880" lvl="2">
              <a:lnSpc>
                <a:spcPts val="5095"/>
              </a:lnSpc>
              <a:buFont typeface="Arial"/>
              <a:buChar char="⚬"/>
            </a:pPr>
            <a:r>
              <a:rPr lang="en-US" sz="3639">
                <a:solidFill>
                  <a:srgbClr val="000000"/>
                </a:solidFill>
                <a:latin typeface="Marykate"/>
                <a:ea typeface="Marykate"/>
                <a:cs typeface="Marykate"/>
                <a:sym typeface="Marykate"/>
              </a:rPr>
              <a:t>Food: Positive</a:t>
            </a:r>
          </a:p>
          <a:p>
            <a:pPr algn="l" marL="1571641" indent="-523880" lvl="2">
              <a:lnSpc>
                <a:spcPts val="5095"/>
              </a:lnSpc>
              <a:buFont typeface="Arial"/>
              <a:buChar char="⚬"/>
            </a:pPr>
            <a:r>
              <a:rPr lang="en-US" sz="3639">
                <a:solidFill>
                  <a:srgbClr val="000000"/>
                </a:solidFill>
                <a:latin typeface="Marykate"/>
                <a:ea typeface="Marykate"/>
                <a:cs typeface="Marykate"/>
                <a:sym typeface="Marykate"/>
              </a:rPr>
              <a:t>Service: Negative</a:t>
            </a:r>
          </a:p>
          <a:p>
            <a:pPr algn="l" marL="1571641" indent="-523880" lvl="2">
              <a:lnSpc>
                <a:spcPts val="5095"/>
              </a:lnSpc>
              <a:buFont typeface="Arial"/>
              <a:buChar char="⚬"/>
            </a:pPr>
            <a:r>
              <a:rPr lang="en-US" sz="3639">
                <a:solidFill>
                  <a:srgbClr val="000000"/>
                </a:solidFill>
                <a:latin typeface="Marykate"/>
                <a:ea typeface="Marykate"/>
                <a:cs typeface="Marykate"/>
                <a:sym typeface="Marykate"/>
              </a:rPr>
              <a:t>Ambiance: Positive</a:t>
            </a:r>
          </a:p>
          <a:p>
            <a:pPr algn="l" marL="1571641" indent="-523880" lvl="2">
              <a:lnSpc>
                <a:spcPts val="5095"/>
              </a:lnSpc>
              <a:buFont typeface="Arial"/>
              <a:buChar char="⚬"/>
            </a:pPr>
            <a:r>
              <a:rPr lang="en-US" sz="3639">
                <a:solidFill>
                  <a:srgbClr val="000000"/>
                </a:solidFill>
                <a:latin typeface="Marykate"/>
                <a:ea typeface="Marykate"/>
                <a:cs typeface="Marykate"/>
                <a:sym typeface="Marykate"/>
              </a:rPr>
              <a:t>Price: Negative</a:t>
            </a:r>
          </a:p>
          <a:p>
            <a:pPr algn="l">
              <a:lnSpc>
                <a:spcPts val="5095"/>
              </a:lnSpc>
              <a:spcBef>
                <a:spcPct val="0"/>
              </a:spcBef>
            </a:pPr>
          </a:p>
        </p:txBody>
      </p:sp>
      <p:sp>
        <p:nvSpPr>
          <p:cNvPr name="TextBox 12" id="12"/>
          <p:cNvSpPr txBox="true"/>
          <p:nvPr/>
        </p:nvSpPr>
        <p:spPr>
          <a:xfrm rot="0">
            <a:off x="1856916" y="188403"/>
            <a:ext cx="14126463" cy="3143250"/>
          </a:xfrm>
          <a:prstGeom prst="rect">
            <a:avLst/>
          </a:prstGeom>
        </p:spPr>
        <p:txBody>
          <a:bodyPr anchor="t" rtlCol="false" tIns="0" lIns="0" bIns="0" rIns="0">
            <a:spAutoFit/>
          </a:bodyPr>
          <a:lstStyle/>
          <a:p>
            <a:pPr algn="l" marL="0" indent="0" lvl="0">
              <a:lnSpc>
                <a:spcPts val="12599"/>
              </a:lnSpc>
              <a:spcBef>
                <a:spcPct val="0"/>
              </a:spcBef>
            </a:pPr>
            <a:r>
              <a:rPr lang="en-US" sz="9000" spc="198">
                <a:solidFill>
                  <a:srgbClr val="000000"/>
                </a:solidFill>
                <a:latin typeface="Peace Sans"/>
                <a:ea typeface="Peace Sans"/>
                <a:cs typeface="Peace Sans"/>
                <a:sym typeface="Peace Sans"/>
              </a:rPr>
              <a:t>Example Results and Insights : Our Aim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7984" y="-2839910"/>
            <a:ext cx="16230600" cy="8115300"/>
          </a:xfrm>
          <a:custGeom>
            <a:avLst/>
            <a:gdLst/>
            <a:ahLst/>
            <a:cxnLst/>
            <a:rect r="r" b="b" t="t" l="l"/>
            <a:pathLst>
              <a:path h="8115300" w="16230600">
                <a:moveTo>
                  <a:pt x="0" y="0"/>
                </a:moveTo>
                <a:lnTo>
                  <a:pt x="16230600" y="0"/>
                </a:lnTo>
                <a:lnTo>
                  <a:pt x="16230600" y="8115300"/>
                </a:lnTo>
                <a:lnTo>
                  <a:pt x="0" y="8115300"/>
                </a:lnTo>
                <a:lnTo>
                  <a:pt x="0" y="0"/>
                </a:lnTo>
                <a:close/>
              </a:path>
            </a:pathLst>
          </a:custGeom>
          <a:blipFill>
            <a:blip r:embed="rId3"/>
            <a:stretch>
              <a:fillRect l="0" t="0" r="0" b="0"/>
            </a:stretch>
          </a:blipFill>
        </p:spPr>
      </p:sp>
      <p:grpSp>
        <p:nvGrpSpPr>
          <p:cNvPr name="Group 3" id="3"/>
          <p:cNvGrpSpPr/>
          <p:nvPr/>
        </p:nvGrpSpPr>
        <p:grpSpPr>
          <a:xfrm rot="0">
            <a:off x="1028700" y="2892895"/>
            <a:ext cx="15924607" cy="822905"/>
            <a:chOff x="0" y="0"/>
            <a:chExt cx="4194135" cy="216732"/>
          </a:xfrm>
        </p:grpSpPr>
        <p:sp>
          <p:nvSpPr>
            <p:cNvPr name="Freeform 4" id="4"/>
            <p:cNvSpPr/>
            <p:nvPr/>
          </p:nvSpPr>
          <p:spPr>
            <a:xfrm flipH="false" flipV="false" rot="0">
              <a:off x="0" y="0"/>
              <a:ext cx="4194135" cy="216732"/>
            </a:xfrm>
            <a:custGeom>
              <a:avLst/>
              <a:gdLst/>
              <a:ahLst/>
              <a:cxnLst/>
              <a:rect r="r" b="b" t="t" l="l"/>
              <a:pathLst>
                <a:path h="216732" w="4194135">
                  <a:moveTo>
                    <a:pt x="24794" y="0"/>
                  </a:moveTo>
                  <a:lnTo>
                    <a:pt x="4169341" y="0"/>
                  </a:lnTo>
                  <a:cubicBezTo>
                    <a:pt x="4175917" y="0"/>
                    <a:pt x="4182223" y="2612"/>
                    <a:pt x="4186873" y="7262"/>
                  </a:cubicBezTo>
                  <a:cubicBezTo>
                    <a:pt x="4191523" y="11912"/>
                    <a:pt x="4194135" y="18218"/>
                    <a:pt x="4194135" y="24794"/>
                  </a:cubicBezTo>
                  <a:lnTo>
                    <a:pt x="4194135" y="191938"/>
                  </a:lnTo>
                  <a:cubicBezTo>
                    <a:pt x="4194135" y="198514"/>
                    <a:pt x="4191523" y="204820"/>
                    <a:pt x="4186873" y="209470"/>
                  </a:cubicBezTo>
                  <a:cubicBezTo>
                    <a:pt x="4182223" y="214120"/>
                    <a:pt x="4175917" y="216732"/>
                    <a:pt x="4169341" y="216732"/>
                  </a:cubicBezTo>
                  <a:lnTo>
                    <a:pt x="24794" y="216732"/>
                  </a:lnTo>
                  <a:cubicBezTo>
                    <a:pt x="18218" y="216732"/>
                    <a:pt x="11912" y="214120"/>
                    <a:pt x="7262" y="209470"/>
                  </a:cubicBezTo>
                  <a:cubicBezTo>
                    <a:pt x="2612" y="204820"/>
                    <a:pt x="0" y="198514"/>
                    <a:pt x="0" y="191938"/>
                  </a:cubicBezTo>
                  <a:lnTo>
                    <a:pt x="0" y="24794"/>
                  </a:lnTo>
                  <a:cubicBezTo>
                    <a:pt x="0" y="18218"/>
                    <a:pt x="2612" y="11912"/>
                    <a:pt x="7262" y="7262"/>
                  </a:cubicBezTo>
                  <a:cubicBezTo>
                    <a:pt x="11912" y="2612"/>
                    <a:pt x="18218" y="0"/>
                    <a:pt x="24794" y="0"/>
                  </a:cubicBezTo>
                  <a:close/>
                </a:path>
              </a:pathLst>
            </a:custGeom>
            <a:solidFill>
              <a:srgbClr val="FFCDD5"/>
            </a:solidFill>
          </p:spPr>
        </p:sp>
        <p:sp>
          <p:nvSpPr>
            <p:cNvPr name="TextBox 5" id="5"/>
            <p:cNvSpPr txBox="true"/>
            <p:nvPr/>
          </p:nvSpPr>
          <p:spPr>
            <a:xfrm>
              <a:off x="0" y="-38100"/>
              <a:ext cx="4194135" cy="25483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457984" y="572550"/>
            <a:ext cx="15134924" cy="3143250"/>
          </a:xfrm>
          <a:prstGeom prst="rect">
            <a:avLst/>
          </a:prstGeom>
        </p:spPr>
        <p:txBody>
          <a:bodyPr anchor="t" rtlCol="false" tIns="0" lIns="0" bIns="0" rIns="0">
            <a:spAutoFit/>
          </a:bodyPr>
          <a:lstStyle/>
          <a:p>
            <a:pPr algn="ctr" marL="0" indent="0" lvl="0">
              <a:lnSpc>
                <a:spcPts val="12599"/>
              </a:lnSpc>
              <a:spcBef>
                <a:spcPct val="0"/>
              </a:spcBef>
            </a:pPr>
            <a:r>
              <a:rPr lang="en-US" sz="9000" spc="836">
                <a:solidFill>
                  <a:srgbClr val="000000"/>
                </a:solidFill>
                <a:latin typeface="Peace Sans"/>
                <a:ea typeface="Peace Sans"/>
                <a:cs typeface="Peace Sans"/>
                <a:sym typeface="Peace Sans"/>
              </a:rPr>
              <a:t>Business Value &amp; Benefits</a:t>
            </a:r>
          </a:p>
        </p:txBody>
      </p:sp>
      <p:sp>
        <p:nvSpPr>
          <p:cNvPr name="TextBox 7" id="7"/>
          <p:cNvSpPr txBox="true"/>
          <p:nvPr/>
        </p:nvSpPr>
        <p:spPr>
          <a:xfrm rot="0">
            <a:off x="6316193" y="5382069"/>
            <a:ext cx="5655614" cy="1758950"/>
          </a:xfrm>
          <a:prstGeom prst="rect">
            <a:avLst/>
          </a:prstGeom>
        </p:spPr>
        <p:txBody>
          <a:bodyPr anchor="t" rtlCol="false" tIns="0" lIns="0" bIns="0" rIns="0">
            <a:spAutoFit/>
          </a:bodyPr>
          <a:lstStyle/>
          <a:p>
            <a:pPr algn="ctr">
              <a:lnSpc>
                <a:spcPts val="7000"/>
              </a:lnSpc>
              <a:spcBef>
                <a:spcPct val="0"/>
              </a:spcBef>
            </a:pPr>
            <a:r>
              <a:rPr lang="en-US" sz="5000">
                <a:solidFill>
                  <a:srgbClr val="0B0A07"/>
                </a:solidFill>
                <a:latin typeface="Marykate"/>
                <a:ea typeface="Marykate"/>
                <a:cs typeface="Marykate"/>
                <a:sym typeface="Marykate"/>
              </a:rPr>
              <a:t>Targeted Business Improvements: </a:t>
            </a:r>
          </a:p>
        </p:txBody>
      </p:sp>
      <p:sp>
        <p:nvSpPr>
          <p:cNvPr name="TextBox 8" id="8"/>
          <p:cNvSpPr txBox="true"/>
          <p:nvPr/>
        </p:nvSpPr>
        <p:spPr>
          <a:xfrm rot="0">
            <a:off x="12197315" y="5364655"/>
            <a:ext cx="5243139" cy="1758950"/>
          </a:xfrm>
          <a:prstGeom prst="rect">
            <a:avLst/>
          </a:prstGeom>
        </p:spPr>
        <p:txBody>
          <a:bodyPr anchor="t" rtlCol="false" tIns="0" lIns="0" bIns="0" rIns="0">
            <a:spAutoFit/>
          </a:bodyPr>
          <a:lstStyle/>
          <a:p>
            <a:pPr algn="ctr">
              <a:lnSpc>
                <a:spcPts val="7000"/>
              </a:lnSpc>
              <a:spcBef>
                <a:spcPct val="0"/>
              </a:spcBef>
            </a:pPr>
            <a:r>
              <a:rPr lang="en-US" sz="5000">
                <a:solidFill>
                  <a:srgbClr val="0B0A07"/>
                </a:solidFill>
                <a:latin typeface="Marykate"/>
                <a:ea typeface="Marykate"/>
                <a:cs typeface="Marykate"/>
                <a:sym typeface="Marykate"/>
              </a:rPr>
              <a:t>Enhanced Customer Experience: </a:t>
            </a:r>
          </a:p>
        </p:txBody>
      </p:sp>
      <p:sp>
        <p:nvSpPr>
          <p:cNvPr name="TextBox 9" id="9"/>
          <p:cNvSpPr txBox="true"/>
          <p:nvPr/>
        </p:nvSpPr>
        <p:spPr>
          <a:xfrm rot="0">
            <a:off x="1407014" y="5387065"/>
            <a:ext cx="5330878" cy="1758950"/>
          </a:xfrm>
          <a:prstGeom prst="rect">
            <a:avLst/>
          </a:prstGeom>
        </p:spPr>
        <p:txBody>
          <a:bodyPr anchor="t" rtlCol="false" tIns="0" lIns="0" bIns="0" rIns="0">
            <a:spAutoFit/>
          </a:bodyPr>
          <a:lstStyle/>
          <a:p>
            <a:pPr algn="ctr">
              <a:lnSpc>
                <a:spcPts val="7000"/>
              </a:lnSpc>
              <a:spcBef>
                <a:spcPct val="0"/>
              </a:spcBef>
            </a:pPr>
            <a:r>
              <a:rPr lang="en-US" sz="5000">
                <a:solidFill>
                  <a:srgbClr val="0B0A07"/>
                </a:solidFill>
                <a:latin typeface="Marykate"/>
                <a:ea typeface="Marykate"/>
                <a:cs typeface="Marykate"/>
                <a:sym typeface="Marykate"/>
              </a:rPr>
              <a:t>Real-Time Sentiment Monitoring: </a:t>
            </a:r>
          </a:p>
        </p:txBody>
      </p:sp>
      <p:sp>
        <p:nvSpPr>
          <p:cNvPr name="TextBox 10" id="10"/>
          <p:cNvSpPr txBox="true"/>
          <p:nvPr/>
        </p:nvSpPr>
        <p:spPr>
          <a:xfrm rot="0">
            <a:off x="1407014" y="7285798"/>
            <a:ext cx="4892225" cy="2133600"/>
          </a:xfrm>
          <a:prstGeom prst="rect">
            <a:avLst/>
          </a:prstGeom>
        </p:spPr>
        <p:txBody>
          <a:bodyPr anchor="t" rtlCol="false" tIns="0" lIns="0" bIns="0" rIns="0">
            <a:spAutoFit/>
          </a:bodyPr>
          <a:lstStyle/>
          <a:p>
            <a:pPr algn="ctr">
              <a:lnSpc>
                <a:spcPts val="4200"/>
              </a:lnSpc>
            </a:pPr>
            <a:r>
              <a:rPr lang="en-US" sz="3000">
                <a:solidFill>
                  <a:srgbClr val="000000"/>
                </a:solidFill>
                <a:latin typeface="Marykate"/>
                <a:ea typeface="Marykate"/>
                <a:cs typeface="Marykate"/>
                <a:sym typeface="Marykate"/>
              </a:rPr>
              <a:t>✔ Continuously track customer feedback to detect emerging trends.</a:t>
            </a:r>
          </a:p>
          <a:p>
            <a:pPr algn="ctr">
              <a:lnSpc>
                <a:spcPts val="4200"/>
              </a:lnSpc>
              <a:spcBef>
                <a:spcPct val="0"/>
              </a:spcBef>
            </a:pPr>
            <a:r>
              <a:rPr lang="en-US" sz="3000">
                <a:solidFill>
                  <a:srgbClr val="000000"/>
                </a:solidFill>
                <a:latin typeface="Marykate"/>
                <a:ea typeface="Marykate"/>
                <a:cs typeface="Marykate"/>
                <a:sym typeface="Marykate"/>
              </a:rPr>
              <a:t>✔ Identify shifts in sentiment and act promptly to address concerns.</a:t>
            </a:r>
          </a:p>
        </p:txBody>
      </p:sp>
      <p:sp>
        <p:nvSpPr>
          <p:cNvPr name="TextBox 11" id="11"/>
          <p:cNvSpPr txBox="true"/>
          <p:nvPr/>
        </p:nvSpPr>
        <p:spPr>
          <a:xfrm rot="0">
            <a:off x="6741658" y="7285798"/>
            <a:ext cx="4804684" cy="3200400"/>
          </a:xfrm>
          <a:prstGeom prst="rect">
            <a:avLst/>
          </a:prstGeom>
        </p:spPr>
        <p:txBody>
          <a:bodyPr anchor="t" rtlCol="false" tIns="0" lIns="0" bIns="0" rIns="0">
            <a:spAutoFit/>
          </a:bodyPr>
          <a:lstStyle/>
          <a:p>
            <a:pPr algn="ctr">
              <a:lnSpc>
                <a:spcPts val="4200"/>
              </a:lnSpc>
            </a:pPr>
            <a:r>
              <a:rPr lang="en-US" sz="3000">
                <a:solidFill>
                  <a:srgbClr val="000000"/>
                </a:solidFill>
                <a:latin typeface="Marykate"/>
                <a:ea typeface="Marykate"/>
                <a:cs typeface="Marykate"/>
                <a:sym typeface="Marykate"/>
              </a:rPr>
              <a:t>✔ Pinpoint key areas needing improvement, such as service, pricing, and product quality.</a:t>
            </a:r>
          </a:p>
          <a:p>
            <a:pPr algn="ctr">
              <a:lnSpc>
                <a:spcPts val="4200"/>
              </a:lnSpc>
            </a:pPr>
            <a:r>
              <a:rPr lang="en-US" sz="3000">
                <a:solidFill>
                  <a:srgbClr val="000000"/>
                </a:solidFill>
                <a:latin typeface="Marykate"/>
                <a:ea typeface="Marykate"/>
                <a:cs typeface="Marykate"/>
                <a:sym typeface="Marykate"/>
              </a:rPr>
              <a:t>✔ Use sentiment-driven insights to make data-backed business decisions.</a:t>
            </a:r>
          </a:p>
          <a:p>
            <a:pPr algn="ctr">
              <a:lnSpc>
                <a:spcPts val="4200"/>
              </a:lnSpc>
              <a:spcBef>
                <a:spcPct val="0"/>
              </a:spcBef>
            </a:pPr>
          </a:p>
        </p:txBody>
      </p:sp>
      <p:sp>
        <p:nvSpPr>
          <p:cNvPr name="TextBox 12" id="12"/>
          <p:cNvSpPr txBox="true"/>
          <p:nvPr/>
        </p:nvSpPr>
        <p:spPr>
          <a:xfrm rot="0">
            <a:off x="12762361" y="7285798"/>
            <a:ext cx="4496939" cy="3200400"/>
          </a:xfrm>
          <a:prstGeom prst="rect">
            <a:avLst/>
          </a:prstGeom>
        </p:spPr>
        <p:txBody>
          <a:bodyPr anchor="t" rtlCol="false" tIns="0" lIns="0" bIns="0" rIns="0">
            <a:spAutoFit/>
          </a:bodyPr>
          <a:lstStyle/>
          <a:p>
            <a:pPr algn="ctr">
              <a:lnSpc>
                <a:spcPts val="4200"/>
              </a:lnSpc>
            </a:pPr>
            <a:r>
              <a:rPr lang="en-US" sz="3000">
                <a:solidFill>
                  <a:srgbClr val="000000"/>
                </a:solidFill>
                <a:latin typeface="Marykate"/>
                <a:ea typeface="Marykate"/>
                <a:cs typeface="Marykate"/>
                <a:sym typeface="Marykate"/>
              </a:rPr>
              <a:t>✔ Address recurring pain points to improve customer satisfaction.</a:t>
            </a:r>
          </a:p>
          <a:p>
            <a:pPr algn="ctr">
              <a:lnSpc>
                <a:spcPts val="4200"/>
              </a:lnSpc>
            </a:pPr>
            <a:r>
              <a:rPr lang="en-US" sz="3000">
                <a:solidFill>
                  <a:srgbClr val="000000"/>
                </a:solidFill>
                <a:latin typeface="Marykate"/>
                <a:ea typeface="Marykate"/>
                <a:cs typeface="Marykate"/>
                <a:sym typeface="Marykate"/>
              </a:rPr>
              <a:t>✔ Personalize offerings based on customer sentiment and feedback trends.</a:t>
            </a:r>
          </a:p>
          <a:p>
            <a:pPr algn="ctr">
              <a:lnSpc>
                <a:spcPts val="4200"/>
              </a:lnSpc>
              <a:spcBef>
                <a:spcPct val="0"/>
              </a:spcBef>
            </a:pPr>
          </a:p>
        </p:txBody>
      </p:sp>
      <p:sp>
        <p:nvSpPr>
          <p:cNvPr name="TextBox 13" id="13"/>
          <p:cNvSpPr txBox="true"/>
          <p:nvPr/>
        </p:nvSpPr>
        <p:spPr>
          <a:xfrm rot="0">
            <a:off x="16592908" y="9124950"/>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14104" y="5182050"/>
            <a:ext cx="5580658" cy="558304"/>
            <a:chOff x="0" y="0"/>
            <a:chExt cx="1469803" cy="147043"/>
          </a:xfrm>
        </p:grpSpPr>
        <p:sp>
          <p:nvSpPr>
            <p:cNvPr name="Freeform 3" id="3"/>
            <p:cNvSpPr/>
            <p:nvPr/>
          </p:nvSpPr>
          <p:spPr>
            <a:xfrm flipH="false" flipV="false" rot="0">
              <a:off x="0" y="0"/>
              <a:ext cx="1469803" cy="147043"/>
            </a:xfrm>
            <a:custGeom>
              <a:avLst/>
              <a:gdLst/>
              <a:ahLst/>
              <a:cxnLst/>
              <a:rect r="r" b="b" t="t" l="l"/>
              <a:pathLst>
                <a:path h="147043" w="1469803">
                  <a:moveTo>
                    <a:pt x="70751" y="0"/>
                  </a:moveTo>
                  <a:lnTo>
                    <a:pt x="1399052" y="0"/>
                  </a:lnTo>
                  <a:cubicBezTo>
                    <a:pt x="1417816" y="0"/>
                    <a:pt x="1435812" y="7454"/>
                    <a:pt x="1449080" y="20723"/>
                  </a:cubicBezTo>
                  <a:cubicBezTo>
                    <a:pt x="1462349" y="33991"/>
                    <a:pt x="1469803" y="51987"/>
                    <a:pt x="1469803" y="70751"/>
                  </a:cubicBezTo>
                  <a:lnTo>
                    <a:pt x="1469803" y="76292"/>
                  </a:lnTo>
                  <a:cubicBezTo>
                    <a:pt x="1469803" y="115367"/>
                    <a:pt x="1438127" y="147043"/>
                    <a:pt x="1399052" y="147043"/>
                  </a:cubicBezTo>
                  <a:lnTo>
                    <a:pt x="70751" y="147043"/>
                  </a:lnTo>
                  <a:cubicBezTo>
                    <a:pt x="51987" y="147043"/>
                    <a:pt x="33991" y="139589"/>
                    <a:pt x="20723" y="126320"/>
                  </a:cubicBezTo>
                  <a:cubicBezTo>
                    <a:pt x="7454" y="113052"/>
                    <a:pt x="0" y="95056"/>
                    <a:pt x="0" y="76292"/>
                  </a:cubicBezTo>
                  <a:lnTo>
                    <a:pt x="0" y="70751"/>
                  </a:lnTo>
                  <a:cubicBezTo>
                    <a:pt x="0" y="31676"/>
                    <a:pt x="31676" y="0"/>
                    <a:pt x="70751" y="0"/>
                  </a:cubicBezTo>
                  <a:close/>
                </a:path>
              </a:pathLst>
            </a:custGeom>
            <a:solidFill>
              <a:srgbClr val="FFA544"/>
            </a:solidFill>
          </p:spPr>
        </p:sp>
        <p:sp>
          <p:nvSpPr>
            <p:cNvPr name="TextBox 4" id="4"/>
            <p:cNvSpPr txBox="true"/>
            <p:nvPr/>
          </p:nvSpPr>
          <p:spPr>
            <a:xfrm>
              <a:off x="0" y="-38100"/>
              <a:ext cx="1469803" cy="1851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194763" y="5182050"/>
            <a:ext cx="5580658" cy="558304"/>
            <a:chOff x="0" y="0"/>
            <a:chExt cx="1469803" cy="147043"/>
          </a:xfrm>
        </p:grpSpPr>
        <p:sp>
          <p:nvSpPr>
            <p:cNvPr name="Freeform 6" id="6"/>
            <p:cNvSpPr/>
            <p:nvPr/>
          </p:nvSpPr>
          <p:spPr>
            <a:xfrm flipH="false" flipV="false" rot="0">
              <a:off x="0" y="0"/>
              <a:ext cx="1469803" cy="147043"/>
            </a:xfrm>
            <a:custGeom>
              <a:avLst/>
              <a:gdLst/>
              <a:ahLst/>
              <a:cxnLst/>
              <a:rect r="r" b="b" t="t" l="l"/>
              <a:pathLst>
                <a:path h="147043" w="1469803">
                  <a:moveTo>
                    <a:pt x="70751" y="0"/>
                  </a:moveTo>
                  <a:lnTo>
                    <a:pt x="1399052" y="0"/>
                  </a:lnTo>
                  <a:cubicBezTo>
                    <a:pt x="1417816" y="0"/>
                    <a:pt x="1435812" y="7454"/>
                    <a:pt x="1449080" y="20723"/>
                  </a:cubicBezTo>
                  <a:cubicBezTo>
                    <a:pt x="1462349" y="33991"/>
                    <a:pt x="1469803" y="51987"/>
                    <a:pt x="1469803" y="70751"/>
                  </a:cubicBezTo>
                  <a:lnTo>
                    <a:pt x="1469803" y="76292"/>
                  </a:lnTo>
                  <a:cubicBezTo>
                    <a:pt x="1469803" y="115367"/>
                    <a:pt x="1438127" y="147043"/>
                    <a:pt x="1399052" y="147043"/>
                  </a:cubicBezTo>
                  <a:lnTo>
                    <a:pt x="70751" y="147043"/>
                  </a:lnTo>
                  <a:cubicBezTo>
                    <a:pt x="51987" y="147043"/>
                    <a:pt x="33991" y="139589"/>
                    <a:pt x="20723" y="126320"/>
                  </a:cubicBezTo>
                  <a:cubicBezTo>
                    <a:pt x="7454" y="113052"/>
                    <a:pt x="0" y="95056"/>
                    <a:pt x="0" y="76292"/>
                  </a:cubicBezTo>
                  <a:lnTo>
                    <a:pt x="0" y="70751"/>
                  </a:lnTo>
                  <a:cubicBezTo>
                    <a:pt x="0" y="31676"/>
                    <a:pt x="31676" y="0"/>
                    <a:pt x="70751" y="0"/>
                  </a:cubicBezTo>
                  <a:close/>
                </a:path>
              </a:pathLst>
            </a:custGeom>
            <a:solidFill>
              <a:srgbClr val="FC5301"/>
            </a:solidFill>
          </p:spPr>
        </p:sp>
        <p:sp>
          <p:nvSpPr>
            <p:cNvPr name="TextBox 7" id="7"/>
            <p:cNvSpPr txBox="true"/>
            <p:nvPr/>
          </p:nvSpPr>
          <p:spPr>
            <a:xfrm>
              <a:off x="0" y="-38100"/>
              <a:ext cx="1469803" cy="1851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563342" y="-3995449"/>
            <a:ext cx="16283205" cy="9138949"/>
          </a:xfrm>
          <a:custGeom>
            <a:avLst/>
            <a:gdLst/>
            <a:ahLst/>
            <a:cxnLst/>
            <a:rect r="r" b="b" t="t" l="l"/>
            <a:pathLst>
              <a:path h="9138949" w="16283205">
                <a:moveTo>
                  <a:pt x="0" y="0"/>
                </a:moveTo>
                <a:lnTo>
                  <a:pt x="16283205" y="0"/>
                </a:lnTo>
                <a:lnTo>
                  <a:pt x="16283205" y="9138949"/>
                </a:lnTo>
                <a:lnTo>
                  <a:pt x="0" y="9138949"/>
                </a:lnTo>
                <a:lnTo>
                  <a:pt x="0" y="0"/>
                </a:lnTo>
                <a:close/>
              </a:path>
            </a:pathLst>
          </a:custGeom>
          <a:blipFill>
            <a:blip r:embed="rId3"/>
            <a:stretch>
              <a:fillRect l="0" t="0" r="0" b="0"/>
            </a:stretch>
          </a:blipFill>
        </p:spPr>
      </p:sp>
      <p:grpSp>
        <p:nvGrpSpPr>
          <p:cNvPr name="Group 9" id="9"/>
          <p:cNvGrpSpPr/>
          <p:nvPr/>
        </p:nvGrpSpPr>
        <p:grpSpPr>
          <a:xfrm rot="0">
            <a:off x="764143" y="2260553"/>
            <a:ext cx="16759715" cy="822905"/>
            <a:chOff x="0" y="0"/>
            <a:chExt cx="4414081" cy="216732"/>
          </a:xfrm>
        </p:grpSpPr>
        <p:sp>
          <p:nvSpPr>
            <p:cNvPr name="Freeform 10" id="10"/>
            <p:cNvSpPr/>
            <p:nvPr/>
          </p:nvSpPr>
          <p:spPr>
            <a:xfrm flipH="false" flipV="false" rot="0">
              <a:off x="0" y="0"/>
              <a:ext cx="4414081" cy="216732"/>
            </a:xfrm>
            <a:custGeom>
              <a:avLst/>
              <a:gdLst/>
              <a:ahLst/>
              <a:cxnLst/>
              <a:rect r="r" b="b" t="t" l="l"/>
              <a:pathLst>
                <a:path h="216732" w="4414081">
                  <a:moveTo>
                    <a:pt x="23559" y="0"/>
                  </a:moveTo>
                  <a:lnTo>
                    <a:pt x="4390523" y="0"/>
                  </a:lnTo>
                  <a:cubicBezTo>
                    <a:pt x="4396771" y="0"/>
                    <a:pt x="4402763" y="2482"/>
                    <a:pt x="4407181" y="6900"/>
                  </a:cubicBezTo>
                  <a:cubicBezTo>
                    <a:pt x="4411599" y="11318"/>
                    <a:pt x="4414081" y="17311"/>
                    <a:pt x="4414081" y="23559"/>
                  </a:cubicBezTo>
                  <a:lnTo>
                    <a:pt x="4414081" y="193173"/>
                  </a:lnTo>
                  <a:cubicBezTo>
                    <a:pt x="4414081" y="199422"/>
                    <a:pt x="4411599" y="205414"/>
                    <a:pt x="4407181" y="209832"/>
                  </a:cubicBezTo>
                  <a:cubicBezTo>
                    <a:pt x="4402763" y="214250"/>
                    <a:pt x="4396771" y="216732"/>
                    <a:pt x="4390523" y="216732"/>
                  </a:cubicBezTo>
                  <a:lnTo>
                    <a:pt x="23559" y="216732"/>
                  </a:lnTo>
                  <a:cubicBezTo>
                    <a:pt x="17311" y="216732"/>
                    <a:pt x="11318" y="214250"/>
                    <a:pt x="6900" y="209832"/>
                  </a:cubicBezTo>
                  <a:cubicBezTo>
                    <a:pt x="2482" y="205414"/>
                    <a:pt x="0" y="199422"/>
                    <a:pt x="0" y="193173"/>
                  </a:cubicBezTo>
                  <a:lnTo>
                    <a:pt x="0" y="23559"/>
                  </a:lnTo>
                  <a:cubicBezTo>
                    <a:pt x="0" y="17311"/>
                    <a:pt x="2482" y="11318"/>
                    <a:pt x="6900" y="6900"/>
                  </a:cubicBezTo>
                  <a:cubicBezTo>
                    <a:pt x="11318" y="2482"/>
                    <a:pt x="17311" y="0"/>
                    <a:pt x="23559" y="0"/>
                  </a:cubicBezTo>
                  <a:close/>
                </a:path>
              </a:pathLst>
            </a:custGeom>
            <a:solidFill>
              <a:srgbClr val="FFEA43"/>
            </a:solidFill>
          </p:spPr>
        </p:sp>
        <p:sp>
          <p:nvSpPr>
            <p:cNvPr name="TextBox 11" id="11"/>
            <p:cNvSpPr txBox="true"/>
            <p:nvPr/>
          </p:nvSpPr>
          <p:spPr>
            <a:xfrm>
              <a:off x="0" y="-38100"/>
              <a:ext cx="4414081" cy="254832"/>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358320" y="1287215"/>
            <a:ext cx="17956170" cy="1543050"/>
          </a:xfrm>
          <a:prstGeom prst="rect">
            <a:avLst/>
          </a:prstGeom>
        </p:spPr>
        <p:txBody>
          <a:bodyPr anchor="t" rtlCol="false" tIns="0" lIns="0" bIns="0" rIns="0">
            <a:spAutoFit/>
          </a:bodyPr>
          <a:lstStyle/>
          <a:p>
            <a:pPr algn="ctr" marL="0" indent="0" lvl="0">
              <a:lnSpc>
                <a:spcPts val="12599"/>
              </a:lnSpc>
              <a:spcBef>
                <a:spcPct val="0"/>
              </a:spcBef>
            </a:pPr>
            <a:r>
              <a:rPr lang="en-US" sz="9000" spc="540">
                <a:solidFill>
                  <a:srgbClr val="000000"/>
                </a:solidFill>
                <a:latin typeface="Peace Sans"/>
                <a:ea typeface="Peace Sans"/>
                <a:cs typeface="Peace Sans"/>
                <a:sym typeface="Peace Sans"/>
              </a:rPr>
              <a:t>Data Processing Workflow</a:t>
            </a:r>
          </a:p>
        </p:txBody>
      </p:sp>
      <p:sp>
        <p:nvSpPr>
          <p:cNvPr name="TextBox 13" id="13"/>
          <p:cNvSpPr txBox="true"/>
          <p:nvPr/>
        </p:nvSpPr>
        <p:spPr>
          <a:xfrm rot="0">
            <a:off x="4084466" y="4244677"/>
            <a:ext cx="4688864" cy="1387474"/>
          </a:xfrm>
          <a:prstGeom prst="rect">
            <a:avLst/>
          </a:prstGeom>
        </p:spPr>
        <p:txBody>
          <a:bodyPr anchor="t" rtlCol="false" tIns="0" lIns="0" bIns="0" rIns="0">
            <a:spAutoFit/>
          </a:bodyPr>
          <a:lstStyle/>
          <a:p>
            <a:pPr algn="r">
              <a:lnSpc>
                <a:spcPts val="11200"/>
              </a:lnSpc>
              <a:spcBef>
                <a:spcPct val="0"/>
              </a:spcBef>
            </a:pPr>
            <a:r>
              <a:rPr lang="en-US" sz="8000">
                <a:solidFill>
                  <a:srgbClr val="000000"/>
                </a:solidFill>
                <a:latin typeface="Marykate"/>
                <a:ea typeface="Marykate"/>
                <a:cs typeface="Marykate"/>
                <a:sym typeface="Marykate"/>
              </a:rPr>
              <a:t>Processing</a:t>
            </a:r>
          </a:p>
        </p:txBody>
      </p:sp>
      <p:sp>
        <p:nvSpPr>
          <p:cNvPr name="TextBox 14" id="14"/>
          <p:cNvSpPr txBox="true"/>
          <p:nvPr/>
        </p:nvSpPr>
        <p:spPr>
          <a:xfrm rot="0">
            <a:off x="1229085" y="5853951"/>
            <a:ext cx="7765471" cy="4546554"/>
          </a:xfrm>
          <a:prstGeom prst="rect">
            <a:avLst/>
          </a:prstGeom>
        </p:spPr>
        <p:txBody>
          <a:bodyPr anchor="t" rtlCol="false" tIns="0" lIns="0" bIns="0" rIns="0">
            <a:spAutoFit/>
          </a:bodyPr>
          <a:lstStyle/>
          <a:p>
            <a:pPr algn="l" marL="621107" indent="-310554" lvl="1">
              <a:lnSpc>
                <a:spcPts val="4027"/>
              </a:lnSpc>
              <a:buFont typeface="Arial"/>
              <a:buChar char="•"/>
            </a:pPr>
            <a:r>
              <a:rPr lang="en-US" sz="2876">
                <a:solidFill>
                  <a:srgbClr val="000000"/>
                </a:solidFill>
                <a:latin typeface="Marykate"/>
                <a:ea typeface="Marykate"/>
                <a:cs typeface="Marykate"/>
                <a:sym typeface="Marykate"/>
              </a:rPr>
              <a:t>✔ Data Extraction: Identify and filter relevant reviews from large datasets.</a:t>
            </a:r>
          </a:p>
          <a:p>
            <a:pPr algn="l" marL="621107" indent="-310554" lvl="1">
              <a:lnSpc>
                <a:spcPts val="4027"/>
              </a:lnSpc>
              <a:buFont typeface="Arial"/>
              <a:buChar char="•"/>
            </a:pPr>
            <a:r>
              <a:rPr lang="en-US" sz="2876">
                <a:solidFill>
                  <a:srgbClr val="000000"/>
                </a:solidFill>
                <a:latin typeface="Marykate"/>
                <a:ea typeface="Marykate"/>
                <a:cs typeface="Marykate"/>
                <a:sym typeface="Marykate"/>
              </a:rPr>
              <a:t>✔ Data Cleaning: Remove duplicates, stopwords, and irrelevant content to enhance accuracy.</a:t>
            </a:r>
          </a:p>
          <a:p>
            <a:pPr algn="l" marL="621107" indent="-310554" lvl="1">
              <a:lnSpc>
                <a:spcPts val="4027"/>
              </a:lnSpc>
              <a:buFont typeface="Arial"/>
              <a:buChar char="•"/>
            </a:pPr>
            <a:r>
              <a:rPr lang="en-US" sz="2876">
                <a:solidFill>
                  <a:srgbClr val="000000"/>
                </a:solidFill>
                <a:latin typeface="Marykate"/>
                <a:ea typeface="Marykate"/>
                <a:cs typeface="Marykate"/>
                <a:sym typeface="Marykate"/>
              </a:rPr>
              <a:t>✔ Aspect Identification: Categorize feedback into service aspects like food, service, ambiance, and pricing for deeper insights.</a:t>
            </a:r>
          </a:p>
          <a:p>
            <a:pPr algn="r">
              <a:lnSpc>
                <a:spcPts val="4027"/>
              </a:lnSpc>
            </a:pPr>
          </a:p>
          <a:p>
            <a:pPr algn="r">
              <a:lnSpc>
                <a:spcPts val="4027"/>
              </a:lnSpc>
              <a:spcBef>
                <a:spcPct val="0"/>
              </a:spcBef>
            </a:pPr>
          </a:p>
        </p:txBody>
      </p:sp>
      <p:sp>
        <p:nvSpPr>
          <p:cNvPr name="TextBox 15" id="15"/>
          <p:cNvSpPr txBox="true"/>
          <p:nvPr/>
        </p:nvSpPr>
        <p:spPr>
          <a:xfrm rot="0">
            <a:off x="9599012" y="4244677"/>
            <a:ext cx="7459903" cy="1387474"/>
          </a:xfrm>
          <a:prstGeom prst="rect">
            <a:avLst/>
          </a:prstGeom>
        </p:spPr>
        <p:txBody>
          <a:bodyPr anchor="t" rtlCol="false" tIns="0" lIns="0" bIns="0" rIns="0">
            <a:spAutoFit/>
          </a:bodyPr>
          <a:lstStyle/>
          <a:p>
            <a:pPr algn="l">
              <a:lnSpc>
                <a:spcPts val="11200"/>
              </a:lnSpc>
              <a:spcBef>
                <a:spcPct val="0"/>
              </a:spcBef>
            </a:pPr>
            <a:r>
              <a:rPr lang="en-US" sz="8000">
                <a:solidFill>
                  <a:srgbClr val="000000"/>
                </a:solidFill>
                <a:latin typeface="Marykate"/>
                <a:ea typeface="Marykate"/>
                <a:cs typeface="Marykate"/>
                <a:sym typeface="Marykate"/>
              </a:rPr>
              <a:t>Insights</a:t>
            </a:r>
          </a:p>
        </p:txBody>
      </p:sp>
      <p:sp>
        <p:nvSpPr>
          <p:cNvPr name="TextBox 16" id="16"/>
          <p:cNvSpPr txBox="true"/>
          <p:nvPr/>
        </p:nvSpPr>
        <p:spPr>
          <a:xfrm rot="0">
            <a:off x="9599012" y="5853951"/>
            <a:ext cx="6471075" cy="3536904"/>
          </a:xfrm>
          <a:prstGeom prst="rect">
            <a:avLst/>
          </a:prstGeom>
        </p:spPr>
        <p:txBody>
          <a:bodyPr anchor="t" rtlCol="false" tIns="0" lIns="0" bIns="0" rIns="0">
            <a:spAutoFit/>
          </a:bodyPr>
          <a:lstStyle/>
          <a:p>
            <a:pPr algn="l" marL="621107" indent="-310554" lvl="1">
              <a:lnSpc>
                <a:spcPts val="4027"/>
              </a:lnSpc>
              <a:buFont typeface="Arial"/>
              <a:buChar char="•"/>
            </a:pPr>
            <a:r>
              <a:rPr lang="en-US" sz="2876">
                <a:solidFill>
                  <a:srgbClr val="0B0A07"/>
                </a:solidFill>
                <a:latin typeface="Marykate"/>
                <a:ea typeface="Marykate"/>
                <a:cs typeface="Marykate"/>
                <a:sym typeface="Marykate"/>
              </a:rPr>
              <a:t>✔ Sentiment Analysis: Use Transformer models (BERT, RoBERTa) to classify sentiment for each aspect.</a:t>
            </a:r>
          </a:p>
          <a:p>
            <a:pPr algn="l" marL="621107" indent="-310554" lvl="1">
              <a:lnSpc>
                <a:spcPts val="4027"/>
              </a:lnSpc>
              <a:buFont typeface="Arial"/>
              <a:buChar char="•"/>
            </a:pPr>
            <a:r>
              <a:rPr lang="en-US" sz="2876">
                <a:solidFill>
                  <a:srgbClr val="0B0A07"/>
                </a:solidFill>
                <a:latin typeface="Marykate"/>
                <a:ea typeface="Marykate"/>
                <a:cs typeface="Marykate"/>
                <a:sym typeface="Marykate"/>
              </a:rPr>
              <a:t>✔ Visualization: Generate interactive dashboards for trend analysis and decision-making.</a:t>
            </a:r>
          </a:p>
          <a:p>
            <a:pPr algn="l">
              <a:lnSpc>
                <a:spcPts val="4027"/>
              </a:lnSpc>
              <a:spcBef>
                <a:spcPct val="0"/>
              </a:spcBef>
            </a:pPr>
          </a:p>
        </p:txBody>
      </p:sp>
      <p:sp>
        <p:nvSpPr>
          <p:cNvPr name="TextBox 17" id="17"/>
          <p:cNvSpPr txBox="true"/>
          <p:nvPr/>
        </p:nvSpPr>
        <p:spPr>
          <a:xfrm rot="0">
            <a:off x="16619399" y="9088937"/>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94004">
            <a:off x="-5269460" y="-1421089"/>
            <a:ext cx="15085601" cy="9485072"/>
          </a:xfrm>
          <a:custGeom>
            <a:avLst/>
            <a:gdLst/>
            <a:ahLst/>
            <a:cxnLst/>
            <a:rect r="r" b="b" t="t" l="l"/>
            <a:pathLst>
              <a:path h="9485072" w="15085601">
                <a:moveTo>
                  <a:pt x="0" y="0"/>
                </a:moveTo>
                <a:lnTo>
                  <a:pt x="15085601" y="0"/>
                </a:lnTo>
                <a:lnTo>
                  <a:pt x="15085601" y="9485072"/>
                </a:lnTo>
                <a:lnTo>
                  <a:pt x="0" y="9485072"/>
                </a:lnTo>
                <a:lnTo>
                  <a:pt x="0" y="0"/>
                </a:lnTo>
                <a:close/>
              </a:path>
            </a:pathLst>
          </a:custGeom>
          <a:blipFill>
            <a:blip r:embed="rId3"/>
            <a:stretch>
              <a:fillRect l="0" t="0" r="0" b="0"/>
            </a:stretch>
          </a:blipFill>
        </p:spPr>
      </p:sp>
      <p:grpSp>
        <p:nvGrpSpPr>
          <p:cNvPr name="Group 3" id="3"/>
          <p:cNvGrpSpPr/>
          <p:nvPr/>
        </p:nvGrpSpPr>
        <p:grpSpPr>
          <a:xfrm rot="0">
            <a:off x="7428326" y="2673145"/>
            <a:ext cx="10638448" cy="816987"/>
            <a:chOff x="0" y="0"/>
            <a:chExt cx="2801896" cy="215174"/>
          </a:xfrm>
        </p:grpSpPr>
        <p:sp>
          <p:nvSpPr>
            <p:cNvPr name="Freeform 4" id="4"/>
            <p:cNvSpPr/>
            <p:nvPr/>
          </p:nvSpPr>
          <p:spPr>
            <a:xfrm flipH="false" flipV="false" rot="0">
              <a:off x="0" y="0"/>
              <a:ext cx="2801896" cy="215174"/>
            </a:xfrm>
            <a:custGeom>
              <a:avLst/>
              <a:gdLst/>
              <a:ahLst/>
              <a:cxnLst/>
              <a:rect r="r" b="b" t="t" l="l"/>
              <a:pathLst>
                <a:path h="215174" w="2801896">
                  <a:moveTo>
                    <a:pt x="37114" y="0"/>
                  </a:moveTo>
                  <a:lnTo>
                    <a:pt x="2764781" y="0"/>
                  </a:lnTo>
                  <a:cubicBezTo>
                    <a:pt x="2774625" y="0"/>
                    <a:pt x="2784065" y="3910"/>
                    <a:pt x="2791025" y="10871"/>
                  </a:cubicBezTo>
                  <a:cubicBezTo>
                    <a:pt x="2797985" y="17831"/>
                    <a:pt x="2801896" y="27271"/>
                    <a:pt x="2801896" y="37114"/>
                  </a:cubicBezTo>
                  <a:lnTo>
                    <a:pt x="2801896" y="178059"/>
                  </a:lnTo>
                  <a:cubicBezTo>
                    <a:pt x="2801896" y="187903"/>
                    <a:pt x="2797985" y="197343"/>
                    <a:pt x="2791025" y="204303"/>
                  </a:cubicBezTo>
                  <a:cubicBezTo>
                    <a:pt x="2784065" y="211263"/>
                    <a:pt x="2774625" y="215174"/>
                    <a:pt x="2764781" y="215174"/>
                  </a:cubicBezTo>
                  <a:lnTo>
                    <a:pt x="37114" y="215174"/>
                  </a:lnTo>
                  <a:cubicBezTo>
                    <a:pt x="27271" y="215174"/>
                    <a:pt x="17831" y="211263"/>
                    <a:pt x="10871" y="204303"/>
                  </a:cubicBezTo>
                  <a:cubicBezTo>
                    <a:pt x="3910" y="197343"/>
                    <a:pt x="0" y="187903"/>
                    <a:pt x="0" y="178059"/>
                  </a:cubicBezTo>
                  <a:lnTo>
                    <a:pt x="0" y="37114"/>
                  </a:lnTo>
                  <a:cubicBezTo>
                    <a:pt x="0" y="27271"/>
                    <a:pt x="3910" y="17831"/>
                    <a:pt x="10871" y="10871"/>
                  </a:cubicBezTo>
                  <a:cubicBezTo>
                    <a:pt x="17831" y="3910"/>
                    <a:pt x="27271" y="0"/>
                    <a:pt x="37114" y="0"/>
                  </a:cubicBezTo>
                  <a:close/>
                </a:path>
              </a:pathLst>
            </a:custGeom>
            <a:solidFill>
              <a:srgbClr val="ECFFAE"/>
            </a:solidFill>
          </p:spPr>
        </p:sp>
        <p:sp>
          <p:nvSpPr>
            <p:cNvPr name="TextBox 5" id="5"/>
            <p:cNvSpPr txBox="true"/>
            <p:nvPr/>
          </p:nvSpPr>
          <p:spPr>
            <a:xfrm>
              <a:off x="0" y="-38100"/>
              <a:ext cx="2801896" cy="25327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525506" y="197247"/>
            <a:ext cx="8072834" cy="2839761"/>
          </a:xfrm>
          <a:prstGeom prst="rect">
            <a:avLst/>
          </a:prstGeom>
        </p:spPr>
        <p:txBody>
          <a:bodyPr anchor="t" rtlCol="false" tIns="0" lIns="0" bIns="0" rIns="0">
            <a:spAutoFit/>
          </a:bodyPr>
          <a:lstStyle/>
          <a:p>
            <a:pPr algn="ctr" marL="0" indent="0" lvl="0">
              <a:lnSpc>
                <a:spcPts val="11394"/>
              </a:lnSpc>
              <a:spcBef>
                <a:spcPct val="0"/>
              </a:spcBef>
            </a:pPr>
            <a:r>
              <a:rPr lang="en-US" sz="8138" spc="699">
                <a:solidFill>
                  <a:srgbClr val="11100E"/>
                </a:solidFill>
                <a:latin typeface="Peace Sans"/>
                <a:ea typeface="Peace Sans"/>
                <a:cs typeface="Peace Sans"/>
                <a:sym typeface="Peace Sans"/>
              </a:rPr>
              <a:t>Dataset Description</a:t>
            </a:r>
          </a:p>
        </p:txBody>
      </p:sp>
      <p:sp>
        <p:nvSpPr>
          <p:cNvPr name="Freeform 7" id="7"/>
          <p:cNvSpPr/>
          <p:nvPr/>
        </p:nvSpPr>
        <p:spPr>
          <a:xfrm flipH="false" flipV="false" rot="-1394004">
            <a:off x="11604075" y="2394397"/>
            <a:ext cx="15085601" cy="9485072"/>
          </a:xfrm>
          <a:custGeom>
            <a:avLst/>
            <a:gdLst/>
            <a:ahLst/>
            <a:cxnLst/>
            <a:rect r="r" b="b" t="t" l="l"/>
            <a:pathLst>
              <a:path h="9485072" w="15085601">
                <a:moveTo>
                  <a:pt x="0" y="0"/>
                </a:moveTo>
                <a:lnTo>
                  <a:pt x="15085601" y="0"/>
                </a:lnTo>
                <a:lnTo>
                  <a:pt x="15085601" y="9485072"/>
                </a:lnTo>
                <a:lnTo>
                  <a:pt x="0" y="9485072"/>
                </a:lnTo>
                <a:lnTo>
                  <a:pt x="0" y="0"/>
                </a:lnTo>
                <a:close/>
              </a:path>
            </a:pathLst>
          </a:custGeom>
          <a:blipFill>
            <a:blip r:embed="rId3"/>
            <a:stretch>
              <a:fillRect l="0" t="0" r="0" b="0"/>
            </a:stretch>
          </a:blipFill>
        </p:spPr>
      </p:sp>
      <p:sp>
        <p:nvSpPr>
          <p:cNvPr name="Freeform 8" id="8"/>
          <p:cNvSpPr/>
          <p:nvPr/>
        </p:nvSpPr>
        <p:spPr>
          <a:xfrm flipH="false" flipV="false" rot="0">
            <a:off x="2587258" y="3037008"/>
            <a:ext cx="11091127" cy="7011634"/>
          </a:xfrm>
          <a:custGeom>
            <a:avLst/>
            <a:gdLst/>
            <a:ahLst/>
            <a:cxnLst/>
            <a:rect r="r" b="b" t="t" l="l"/>
            <a:pathLst>
              <a:path h="7011634" w="11091127">
                <a:moveTo>
                  <a:pt x="0" y="0"/>
                </a:moveTo>
                <a:lnTo>
                  <a:pt x="11091127" y="0"/>
                </a:lnTo>
                <a:lnTo>
                  <a:pt x="11091127" y="7011633"/>
                </a:lnTo>
                <a:lnTo>
                  <a:pt x="0" y="7011633"/>
                </a:lnTo>
                <a:lnTo>
                  <a:pt x="0" y="0"/>
                </a:lnTo>
                <a:close/>
              </a:path>
            </a:pathLst>
          </a:custGeom>
          <a:blipFill>
            <a:blip r:embed="rId4"/>
            <a:stretch>
              <a:fillRect l="-1498" t="-5089" r="0" b="-5089"/>
            </a:stretch>
          </a:blipFill>
        </p:spPr>
      </p:sp>
      <p:sp>
        <p:nvSpPr>
          <p:cNvPr name="TextBox 9" id="9"/>
          <p:cNvSpPr txBox="true"/>
          <p:nvPr/>
        </p:nvSpPr>
        <p:spPr>
          <a:xfrm rot="0">
            <a:off x="16619399" y="9088937"/>
            <a:ext cx="1695092" cy="1198063"/>
          </a:xfrm>
          <a:prstGeom prst="rect">
            <a:avLst/>
          </a:prstGeom>
        </p:spPr>
        <p:txBody>
          <a:bodyPr anchor="t" rtlCol="false" tIns="0" lIns="0" bIns="0" rIns="0">
            <a:spAutoFit/>
          </a:bodyPr>
          <a:lstStyle/>
          <a:p>
            <a:pPr algn="ctr">
              <a:lnSpc>
                <a:spcPts val="9795"/>
              </a:lnSpc>
              <a:spcBef>
                <a:spcPct val="0"/>
              </a:spcBef>
            </a:pPr>
            <a:r>
              <a:rPr lang="en-US" sz="6996" spc="615">
                <a:solidFill>
                  <a:srgbClr val="000000"/>
                </a:solidFill>
                <a:latin typeface="Peace Sans"/>
                <a:ea typeface="Peace Sans"/>
                <a:cs typeface="Peace Sans"/>
                <a:sym typeface="Peace Sans"/>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DAGgm0xQp64</dc:identifier>
  <dcterms:modified xsi:type="dcterms:W3CDTF">2011-08-01T06:04:30Z</dcterms:modified>
  <cp:revision>1</cp:revision>
  <dc:title>Large Scale Computing on Cloud</dc:title>
</cp:coreProperties>
</file>